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377" r:id="rId2"/>
    <p:sldId id="321" r:id="rId3"/>
    <p:sldId id="274" r:id="rId4"/>
    <p:sldId id="324" r:id="rId5"/>
    <p:sldId id="313" r:id="rId6"/>
    <p:sldId id="315" r:id="rId7"/>
    <p:sldId id="325" r:id="rId8"/>
    <p:sldId id="371" r:id="rId9"/>
    <p:sldId id="279" r:id="rId10"/>
    <p:sldId id="280" r:id="rId11"/>
    <p:sldId id="296" r:id="rId12"/>
    <p:sldId id="300" r:id="rId13"/>
    <p:sldId id="329" r:id="rId14"/>
    <p:sldId id="330" r:id="rId15"/>
    <p:sldId id="331" r:id="rId16"/>
    <p:sldId id="333" r:id="rId17"/>
    <p:sldId id="378" r:id="rId18"/>
    <p:sldId id="295" r:id="rId19"/>
    <p:sldId id="390" r:id="rId20"/>
    <p:sldId id="294" r:id="rId21"/>
    <p:sldId id="328" r:id="rId22"/>
    <p:sldId id="360" r:id="rId23"/>
    <p:sldId id="361" r:id="rId24"/>
    <p:sldId id="374" r:id="rId25"/>
    <p:sldId id="332" r:id="rId26"/>
    <p:sldId id="363" r:id="rId27"/>
    <p:sldId id="364" r:id="rId28"/>
    <p:sldId id="366" r:id="rId29"/>
    <p:sldId id="367" r:id="rId30"/>
    <p:sldId id="362" r:id="rId31"/>
    <p:sldId id="338" r:id="rId32"/>
    <p:sldId id="341" r:id="rId33"/>
    <p:sldId id="359" r:id="rId34"/>
    <p:sldId id="303" r:id="rId35"/>
    <p:sldId id="302" r:id="rId36"/>
    <p:sldId id="383" r:id="rId37"/>
    <p:sldId id="358" r:id="rId38"/>
    <p:sldId id="392" r:id="rId39"/>
    <p:sldId id="305" r:id="rId40"/>
    <p:sldId id="308" r:id="rId41"/>
    <p:sldId id="306" r:id="rId42"/>
    <p:sldId id="384" r:id="rId43"/>
    <p:sldId id="342" r:id="rId44"/>
    <p:sldId id="385" r:id="rId45"/>
    <p:sldId id="310" r:id="rId46"/>
    <p:sldId id="349" r:id="rId47"/>
    <p:sldId id="312" r:id="rId48"/>
    <p:sldId id="354" r:id="rId49"/>
  </p:sldIdLst>
  <p:sldSz cx="9144000" cy="6858000" type="screen4x3"/>
  <p:notesSz cx="6858000" cy="9313863"/>
  <p:defaultTextStyle>
    <a:defPPr>
      <a:defRPr lang="en-US"/>
    </a:defPPr>
    <a:lvl1pPr algn="l" rtl="0" eaLnBrk="0" fontAlgn="base" hangingPunct="0">
      <a:spcBef>
        <a:spcPct val="0"/>
      </a:spcBef>
      <a:spcAft>
        <a:spcPct val="0"/>
      </a:spcAft>
      <a:defRPr sz="16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16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6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6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600" b="1" kern="1200">
        <a:solidFill>
          <a:schemeClr val="tx1"/>
        </a:solidFill>
        <a:latin typeface="Arial" panose="020B0604020202020204" pitchFamily="34" charset="0"/>
        <a:ea typeface="+mn-ea"/>
        <a:cs typeface="+mn-cs"/>
      </a:defRPr>
    </a:lvl5pPr>
    <a:lvl6pPr marL="2286000" algn="l" defTabSz="914400" rtl="0" eaLnBrk="1" latinLnBrk="0" hangingPunct="1">
      <a:defRPr sz="1600" b="1" kern="1200">
        <a:solidFill>
          <a:schemeClr val="tx1"/>
        </a:solidFill>
        <a:latin typeface="Arial" panose="020B0604020202020204" pitchFamily="34" charset="0"/>
        <a:ea typeface="+mn-ea"/>
        <a:cs typeface="+mn-cs"/>
      </a:defRPr>
    </a:lvl6pPr>
    <a:lvl7pPr marL="2743200" algn="l" defTabSz="914400" rtl="0" eaLnBrk="1" latinLnBrk="0" hangingPunct="1">
      <a:defRPr sz="1600" b="1" kern="1200">
        <a:solidFill>
          <a:schemeClr val="tx1"/>
        </a:solidFill>
        <a:latin typeface="Arial" panose="020B0604020202020204" pitchFamily="34" charset="0"/>
        <a:ea typeface="+mn-ea"/>
        <a:cs typeface="+mn-cs"/>
      </a:defRPr>
    </a:lvl7pPr>
    <a:lvl8pPr marL="3200400" algn="l" defTabSz="914400" rtl="0" eaLnBrk="1" latinLnBrk="0" hangingPunct="1">
      <a:defRPr sz="1600" b="1" kern="1200">
        <a:solidFill>
          <a:schemeClr val="tx1"/>
        </a:solidFill>
        <a:latin typeface="Arial" panose="020B0604020202020204" pitchFamily="34" charset="0"/>
        <a:ea typeface="+mn-ea"/>
        <a:cs typeface="+mn-cs"/>
      </a:defRPr>
    </a:lvl8pPr>
    <a:lvl9pPr marL="3657600" algn="l" defTabSz="914400" rtl="0" eaLnBrk="1" latinLnBrk="0" hangingPunct="1">
      <a:defRPr sz="1600" b="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6600"/>
    <a:srgbClr val="008000"/>
    <a:srgbClr val="800000"/>
    <a:srgbClr val="996600"/>
    <a:srgbClr val="0066CC"/>
    <a:srgbClr val="3366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8" autoAdjust="0"/>
    <p:restoredTop sz="74501" autoAdjust="0"/>
  </p:normalViewPr>
  <p:slideViewPr>
    <p:cSldViewPr snapToGrid="0" showGuides="1">
      <p:cViewPr varScale="1">
        <p:scale>
          <a:sx n="76" d="100"/>
          <a:sy n="76" d="100"/>
        </p:scale>
        <p:origin x="2504" y="184"/>
      </p:cViewPr>
      <p:guideLst>
        <p:guide orient="horz" pos="2160"/>
        <p:guide pos="2880"/>
      </p:guideLst>
    </p:cSldViewPr>
  </p:slideViewPr>
  <p:outlineViewPr>
    <p:cViewPr>
      <p:scale>
        <a:sx n="33" d="100"/>
        <a:sy n="33" d="100"/>
      </p:scale>
      <p:origin x="0" y="-4432"/>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image" Target="../media/image46.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2971800" cy="465138"/>
          </a:xfrm>
          <a:prstGeom prst="rect">
            <a:avLst/>
          </a:prstGeom>
          <a:noFill/>
          <a:ln>
            <a:noFill/>
          </a:ln>
          <a:effectLst/>
          <a:extLst/>
        </p:spPr>
        <p:txBody>
          <a:bodyPr vert="horz" wrap="square" lIns="87407" tIns="43704" rIns="87407" bIns="43704" numCol="1" anchor="t" anchorCtr="0" compatLnSpc="1">
            <a:prstTxWarp prst="textNoShape">
              <a:avLst/>
            </a:prstTxWarp>
          </a:bodyPr>
          <a:lstStyle>
            <a:lvl1pPr eaLnBrk="0" hangingPunct="0">
              <a:defRPr sz="1100" b="0">
                <a:latin typeface="Arial" charset="0"/>
              </a:defRPr>
            </a:lvl1pPr>
          </a:lstStyle>
          <a:p>
            <a:pPr>
              <a:defRPr/>
            </a:pPr>
            <a:endParaRPr lang="en-US" altLang="en-US"/>
          </a:p>
        </p:txBody>
      </p:sp>
      <p:sp>
        <p:nvSpPr>
          <p:cNvPr id="33795" name="Rectangle 3"/>
          <p:cNvSpPr>
            <a:spLocks noGrp="1" noChangeArrowheads="1"/>
          </p:cNvSpPr>
          <p:nvPr>
            <p:ph type="dt" idx="1"/>
          </p:nvPr>
        </p:nvSpPr>
        <p:spPr bwMode="auto">
          <a:xfrm>
            <a:off x="3884613" y="0"/>
            <a:ext cx="2971800" cy="465138"/>
          </a:xfrm>
          <a:prstGeom prst="rect">
            <a:avLst/>
          </a:prstGeom>
          <a:noFill/>
          <a:ln>
            <a:noFill/>
          </a:ln>
          <a:effectLst/>
          <a:extLst/>
        </p:spPr>
        <p:txBody>
          <a:bodyPr vert="horz" wrap="square" lIns="87407" tIns="43704" rIns="87407" bIns="43704" numCol="1" anchor="t" anchorCtr="0" compatLnSpc="1">
            <a:prstTxWarp prst="textNoShape">
              <a:avLst/>
            </a:prstTxWarp>
          </a:bodyPr>
          <a:lstStyle>
            <a:lvl1pPr algn="r" eaLnBrk="0" hangingPunct="0">
              <a:defRPr sz="1100" b="0">
                <a:latin typeface="Arial" charset="0"/>
              </a:defRPr>
            </a:lvl1pPr>
          </a:lstStyle>
          <a:p>
            <a:pPr>
              <a:defRPr/>
            </a:pPr>
            <a:fld id="{D4259159-7F50-4CCF-B31C-62941CDCA1D3}" type="datetimeFigureOut">
              <a:rPr lang="en-US" altLang="en-US"/>
              <a:pPr>
                <a:defRPr/>
              </a:pPr>
              <a:t>8/7/19</a:t>
            </a:fld>
            <a:endParaRPr lang="en-US" altLang="en-US"/>
          </a:p>
        </p:txBody>
      </p:sp>
      <p:sp>
        <p:nvSpPr>
          <p:cNvPr id="57348" name="Rectangle 4"/>
          <p:cNvSpPr>
            <a:spLocks noGrp="1" noRot="1" noChangeAspect="1" noChangeArrowheads="1" noTextEdit="1"/>
          </p:cNvSpPr>
          <p:nvPr>
            <p:ph type="sldImg" idx="2"/>
          </p:nvPr>
        </p:nvSpPr>
        <p:spPr bwMode="auto">
          <a:xfrm>
            <a:off x="1101725" y="698500"/>
            <a:ext cx="4656138" cy="34940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7" name="Rectangle 5"/>
          <p:cNvSpPr>
            <a:spLocks noGrp="1" noChangeArrowheads="1"/>
          </p:cNvSpPr>
          <p:nvPr>
            <p:ph type="body" sz="quarter" idx="3"/>
          </p:nvPr>
        </p:nvSpPr>
        <p:spPr bwMode="auto">
          <a:xfrm>
            <a:off x="685800" y="4424363"/>
            <a:ext cx="5486400" cy="4191000"/>
          </a:xfrm>
          <a:prstGeom prst="rect">
            <a:avLst/>
          </a:prstGeom>
          <a:noFill/>
          <a:ln>
            <a:noFill/>
          </a:ln>
          <a:effectLst/>
          <a:extLst/>
        </p:spPr>
        <p:txBody>
          <a:bodyPr vert="horz" wrap="square" lIns="87407" tIns="43704" rIns="87407" bIns="43704"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33798" name="Rectangle 6"/>
          <p:cNvSpPr>
            <a:spLocks noGrp="1" noChangeArrowheads="1"/>
          </p:cNvSpPr>
          <p:nvPr>
            <p:ph type="ftr" sz="quarter" idx="4"/>
          </p:nvPr>
        </p:nvSpPr>
        <p:spPr bwMode="auto">
          <a:xfrm>
            <a:off x="0" y="8847138"/>
            <a:ext cx="2971800" cy="465137"/>
          </a:xfrm>
          <a:prstGeom prst="rect">
            <a:avLst/>
          </a:prstGeom>
          <a:noFill/>
          <a:ln>
            <a:noFill/>
          </a:ln>
          <a:effectLst/>
          <a:extLst/>
        </p:spPr>
        <p:txBody>
          <a:bodyPr vert="horz" wrap="square" lIns="87407" tIns="43704" rIns="87407" bIns="43704" numCol="1" anchor="b" anchorCtr="0" compatLnSpc="1">
            <a:prstTxWarp prst="textNoShape">
              <a:avLst/>
            </a:prstTxWarp>
          </a:bodyPr>
          <a:lstStyle>
            <a:lvl1pPr eaLnBrk="0" hangingPunct="0">
              <a:defRPr sz="1100" b="0">
                <a:latin typeface="Arial" charset="0"/>
              </a:defRPr>
            </a:lvl1pPr>
          </a:lstStyle>
          <a:p>
            <a:pPr>
              <a:defRPr/>
            </a:pPr>
            <a:endParaRPr lang="en-US" altLang="en-US"/>
          </a:p>
        </p:txBody>
      </p:sp>
      <p:sp>
        <p:nvSpPr>
          <p:cNvPr id="33799" name="Rectangle 7"/>
          <p:cNvSpPr>
            <a:spLocks noGrp="1" noChangeArrowheads="1"/>
          </p:cNvSpPr>
          <p:nvPr>
            <p:ph type="sldNum" sz="quarter" idx="5"/>
          </p:nvPr>
        </p:nvSpPr>
        <p:spPr bwMode="auto">
          <a:xfrm>
            <a:off x="3884613" y="8847138"/>
            <a:ext cx="2971800" cy="465137"/>
          </a:xfrm>
          <a:prstGeom prst="rect">
            <a:avLst/>
          </a:prstGeom>
          <a:noFill/>
          <a:ln>
            <a:noFill/>
          </a:ln>
          <a:effectLst/>
          <a:extLst/>
        </p:spPr>
        <p:txBody>
          <a:bodyPr vert="horz" wrap="square" lIns="87407" tIns="43704" rIns="87407" bIns="43704" numCol="1" anchor="b" anchorCtr="0" compatLnSpc="1">
            <a:prstTxWarp prst="textNoShape">
              <a:avLst/>
            </a:prstTxWarp>
          </a:bodyPr>
          <a:lstStyle>
            <a:lvl1pPr algn="r">
              <a:defRPr sz="1100" b="0"/>
            </a:lvl1pPr>
          </a:lstStyle>
          <a:p>
            <a:fld id="{41EEF1FC-4193-456D-AFF9-571F87C02B28}" type="slidenum">
              <a:rPr lang="en-US" altLang="en-US"/>
              <a:pPr/>
              <a:t>‹#›</a:t>
            </a:fld>
            <a:endParaRPr lang="en-US" altLang="en-US"/>
          </a:p>
        </p:txBody>
      </p:sp>
    </p:spTree>
    <p:extLst>
      <p:ext uri="{BB962C8B-B14F-4D97-AF65-F5344CB8AC3E}">
        <p14:creationId xmlns:p14="http://schemas.microsoft.com/office/powerpoint/2010/main" val="25885556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Human_Genome_Project" TargetMode="External"/><Relationship Id="rId3" Type="http://schemas.openxmlformats.org/officeDocument/2006/relationships/hyperlink" Target="https://en.wikipedia.org/wiki/Scientific_research" TargetMode="External"/><Relationship Id="rId7" Type="http://schemas.openxmlformats.org/officeDocument/2006/relationships/hyperlink" Target="https://en.wikipedia.org/wiki/Human_genome"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Gene" TargetMode="External"/><Relationship Id="rId5" Type="http://schemas.openxmlformats.org/officeDocument/2006/relationships/hyperlink" Target="https://en.wikipedia.org/wiki/DNA" TargetMode="External"/><Relationship Id="rId4" Type="http://schemas.openxmlformats.org/officeDocument/2006/relationships/hyperlink" Target="https://en.wikipedia.org/wiki/Base_pairs" TargetMode="External"/><Relationship Id="rId9" Type="http://schemas.openxmlformats.org/officeDocument/2006/relationships/hyperlink" Target="https://en.wikipedia.org/wiki/University"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xfrm>
            <a:off x="2273300" y="514350"/>
            <a:ext cx="4495800" cy="33718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latin typeface="Arial" panose="020B0604020202020204" pitchFamily="34" charset="0"/>
            </a:endParaRPr>
          </a:p>
        </p:txBody>
      </p:sp>
      <p:sp>
        <p:nvSpPr>
          <p:cNvPr id="51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E569225-2BBD-413C-8C74-02058DACDD5A}" type="slidenum">
              <a:rPr lang="en-US" altLang="en-US" smtClean="0"/>
              <a:pPr/>
              <a:t>1</a:t>
            </a:fld>
            <a:endParaRPr lang="en-US" altLang="en-US"/>
          </a:p>
        </p:txBody>
      </p:sp>
    </p:spTree>
    <p:extLst>
      <p:ext uri="{BB962C8B-B14F-4D97-AF65-F5344CB8AC3E}">
        <p14:creationId xmlns:p14="http://schemas.microsoft.com/office/powerpoint/2010/main" val="593864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EEF1FC-4193-456D-AFF9-571F87C02B28}" type="slidenum">
              <a:rPr lang="en-US" altLang="en-US" smtClean="0"/>
              <a:pPr/>
              <a:t>30</a:t>
            </a:fld>
            <a:endParaRPr lang="en-US" altLang="en-US"/>
          </a:p>
        </p:txBody>
      </p:sp>
    </p:spTree>
    <p:extLst>
      <p:ext uri="{BB962C8B-B14F-4D97-AF65-F5344CB8AC3E}">
        <p14:creationId xmlns:p14="http://schemas.microsoft.com/office/powerpoint/2010/main" val="662435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b="1" dirty="0">
                <a:solidFill>
                  <a:schemeClr val="accent2"/>
                </a:solidFill>
              </a:rPr>
              <a:t>A three-letter code is used because there are </a:t>
            </a:r>
            <a:r>
              <a:rPr lang="en-US" altLang="en-US" b="1" u="sng" dirty="0">
                <a:solidFill>
                  <a:schemeClr val="accent2"/>
                </a:solidFill>
              </a:rPr>
              <a:t>20</a:t>
            </a:r>
            <a:r>
              <a:rPr lang="en-US" altLang="en-US" b="1" dirty="0">
                <a:solidFill>
                  <a:schemeClr val="accent2"/>
                </a:solidFill>
              </a:rPr>
              <a:t> different amino acids that are used to make proteins.</a:t>
            </a:r>
          </a:p>
          <a:p>
            <a:pPr eaLnBrk="1" hangingPunct="1">
              <a:lnSpc>
                <a:spcPct val="80000"/>
              </a:lnSpc>
            </a:pPr>
            <a:endParaRPr lang="en-US" altLang="en-US" b="1" dirty="0">
              <a:solidFill>
                <a:schemeClr val="accent2"/>
              </a:solidFill>
            </a:endParaRPr>
          </a:p>
          <a:p>
            <a:pPr eaLnBrk="1" hangingPunct="1">
              <a:lnSpc>
                <a:spcPct val="80000"/>
              </a:lnSpc>
            </a:pPr>
            <a:r>
              <a:rPr lang="en-US" altLang="en-US" b="1" dirty="0">
                <a:solidFill>
                  <a:schemeClr val="accent2"/>
                </a:solidFill>
              </a:rPr>
              <a:t>If a </a:t>
            </a:r>
            <a:r>
              <a:rPr lang="en-US" altLang="en-US" b="1" u="sng" dirty="0">
                <a:solidFill>
                  <a:schemeClr val="accent2"/>
                </a:solidFill>
              </a:rPr>
              <a:t>two-letter code</a:t>
            </a:r>
            <a:r>
              <a:rPr lang="en-US" altLang="en-US" b="1" dirty="0">
                <a:solidFill>
                  <a:schemeClr val="accent2"/>
                </a:solidFill>
              </a:rPr>
              <a:t> were used there would not be enough codons to select all 20 amino acids.  </a:t>
            </a:r>
          </a:p>
          <a:p>
            <a:pPr eaLnBrk="1" hangingPunct="1">
              <a:lnSpc>
                <a:spcPct val="80000"/>
              </a:lnSpc>
            </a:pPr>
            <a:endParaRPr lang="en-US" altLang="en-US" b="1" dirty="0">
              <a:solidFill>
                <a:schemeClr val="accent2"/>
              </a:solidFill>
            </a:endParaRPr>
          </a:p>
          <a:p>
            <a:pPr eaLnBrk="1" hangingPunct="1">
              <a:lnSpc>
                <a:spcPct val="80000"/>
              </a:lnSpc>
            </a:pPr>
            <a:r>
              <a:rPr lang="en-US" altLang="en-US" b="1" dirty="0">
                <a:solidFill>
                  <a:schemeClr val="accent2"/>
                </a:solidFill>
              </a:rPr>
              <a:t>That is, there are 4 bases in RNA, so 4</a:t>
            </a:r>
            <a:r>
              <a:rPr lang="en-US" altLang="en-US" b="1" baseline="30000" dirty="0">
                <a:solidFill>
                  <a:schemeClr val="accent2"/>
                </a:solidFill>
              </a:rPr>
              <a:t>2</a:t>
            </a:r>
            <a:r>
              <a:rPr lang="en-US" altLang="en-US" b="1" dirty="0">
                <a:solidFill>
                  <a:schemeClr val="accent2"/>
                </a:solidFill>
              </a:rPr>
              <a:t> (4x 4)=16; </a:t>
            </a:r>
            <a:r>
              <a:rPr lang="en-US" altLang="en-US" b="1" u="sng" dirty="0">
                <a:solidFill>
                  <a:schemeClr val="accent2"/>
                </a:solidFill>
              </a:rPr>
              <a:t>where as for 3 lettered code the number is 4</a:t>
            </a:r>
            <a:r>
              <a:rPr lang="en-US" altLang="en-US" b="1" baseline="30000" dirty="0">
                <a:solidFill>
                  <a:schemeClr val="accent2"/>
                </a:solidFill>
              </a:rPr>
              <a:t>3</a:t>
            </a:r>
            <a:r>
              <a:rPr lang="en-US" altLang="en-US" b="1" u="sng" dirty="0">
                <a:solidFill>
                  <a:schemeClr val="accent2"/>
                </a:solidFill>
              </a:rPr>
              <a:t> (4x4x4)=64</a:t>
            </a:r>
            <a:r>
              <a:rPr lang="en-US" altLang="en-US" b="1" dirty="0">
                <a:solidFill>
                  <a:schemeClr val="accent2"/>
                </a:solidFill>
              </a:rPr>
              <a:t>.</a:t>
            </a:r>
          </a:p>
          <a:p>
            <a:endParaRPr lang="en-US" altLang="en-US" dirty="0"/>
          </a:p>
        </p:txBody>
      </p:sp>
      <p:sp>
        <p:nvSpPr>
          <p:cNvPr id="6656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fld id="{FBC4CB6F-CABF-4D30-84A5-0E631467869C}" type="slidenum">
              <a:rPr lang="en-US" altLang="en-US" sz="1100" b="0"/>
              <a:pPr/>
              <a:t>33</a:t>
            </a:fld>
            <a:endParaRPr lang="en-US" altLang="en-US" sz="1100" b="0"/>
          </a:p>
        </p:txBody>
      </p:sp>
    </p:spTree>
    <p:extLst>
      <p:ext uri="{BB962C8B-B14F-4D97-AF65-F5344CB8AC3E}">
        <p14:creationId xmlns:p14="http://schemas.microsoft.com/office/powerpoint/2010/main" val="1650834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translation occur:</a:t>
            </a:r>
          </a:p>
          <a:p>
            <a:pPr marL="171450" indent="-171450">
              <a:buFont typeface="Arial" charset="0"/>
              <a:buChar char="•"/>
            </a:pPr>
            <a:r>
              <a:rPr lang="en-US" dirty="0"/>
              <a:t>The ribosome is the protein</a:t>
            </a:r>
            <a:r>
              <a:rPr lang="en-US" baseline="0" dirty="0"/>
              <a:t> synthesizing machinery of the cell</a:t>
            </a:r>
          </a:p>
          <a:p>
            <a:pPr marL="171450" indent="-171450">
              <a:buFont typeface="Arial" charset="0"/>
              <a:buChar char="•"/>
            </a:pPr>
            <a:r>
              <a:rPr lang="en-US" baseline="0" dirty="0"/>
              <a:t>A macromolecular complex composed of multiple RNA and protein molecules</a:t>
            </a:r>
          </a:p>
          <a:p>
            <a:pPr marL="171450" indent="-171450">
              <a:buFont typeface="Arial" charset="0"/>
              <a:buChar char="•"/>
            </a:pPr>
            <a:r>
              <a:rPr lang="en-US" baseline="0" dirty="0"/>
              <a:t>Two different subunits: the large subunit 50S and the small subunit 30S</a:t>
            </a:r>
          </a:p>
          <a:p>
            <a:pPr marL="171450" indent="-171450">
              <a:buFont typeface="Arial" charset="0"/>
              <a:buChar char="•"/>
            </a:pPr>
            <a:r>
              <a:rPr lang="en-US" baseline="0" dirty="0"/>
              <a:t>The mRNA contains different regions in it, which defines the protein synthesis process.</a:t>
            </a:r>
          </a:p>
          <a:p>
            <a:pPr marL="171450" indent="-171450">
              <a:buFont typeface="Arial" charset="0"/>
              <a:buChar char="•"/>
            </a:pPr>
            <a:r>
              <a:rPr lang="en-US" baseline="0" dirty="0"/>
              <a:t>The region that defines the protein sequence is known as </a:t>
            </a:r>
            <a:r>
              <a:rPr lang="en-US" b="1" baseline="0" dirty="0"/>
              <a:t>reading frame</a:t>
            </a:r>
          </a:p>
          <a:p>
            <a:pPr marL="171450" indent="-171450">
              <a:buFont typeface="Arial" charset="0"/>
              <a:buChar char="•"/>
            </a:pPr>
            <a:r>
              <a:rPr lang="en-US" baseline="0" dirty="0"/>
              <a:t>In the reading frame each set of three nucleotides in a sequential fashion define incorporation one particular amino acid</a:t>
            </a:r>
          </a:p>
          <a:p>
            <a:pPr marL="171450" indent="-171450">
              <a:buFont typeface="Arial" charset="0"/>
              <a:buChar char="•"/>
            </a:pPr>
            <a:r>
              <a:rPr lang="en-US" baseline="0" dirty="0"/>
              <a:t>Each reading frame contains a start codon </a:t>
            </a:r>
            <a:r>
              <a:rPr lang="mr-IN" baseline="0" dirty="0"/>
              <a:t>–</a:t>
            </a:r>
            <a:r>
              <a:rPr lang="en-US" baseline="0" dirty="0"/>
              <a:t>AUG, from where ribosome begins the translation</a:t>
            </a:r>
          </a:p>
          <a:p>
            <a:pPr marL="171450" indent="-171450">
              <a:buFont typeface="Arial" charset="0"/>
              <a:buChar char="•"/>
            </a:pPr>
            <a:r>
              <a:rPr lang="en-US" baseline="0" dirty="0"/>
              <a:t>AUG codes for Methionine, hence, all proteins has a methionine at the beginning</a:t>
            </a:r>
          </a:p>
          <a:p>
            <a:pPr marL="171450" indent="-171450">
              <a:buFont typeface="Arial" charset="0"/>
              <a:buChar char="•"/>
            </a:pPr>
            <a:r>
              <a:rPr lang="en-US" baseline="0" dirty="0"/>
              <a:t>Subsequently, ribosome reads the down stream nucleotides in a set of three leading to the incorporation of specific amino acids in a highly precise manner </a:t>
            </a:r>
          </a:p>
          <a:p>
            <a:pPr marL="171450" indent="-171450">
              <a:buFont typeface="Arial" charset="0"/>
              <a:buChar char="•"/>
            </a:pPr>
            <a:r>
              <a:rPr lang="en-US" baseline="0" dirty="0"/>
              <a:t>Translation stops when ribosome encounters one of the stop codons: UAA, UGA, UAG</a:t>
            </a:r>
          </a:p>
          <a:p>
            <a:pPr marL="171450" indent="-171450">
              <a:buFont typeface="Arial" charset="0"/>
              <a:buChar char="•"/>
            </a:pPr>
            <a:r>
              <a:rPr lang="en-US" baseline="0" dirty="0"/>
              <a:t>mRNAs contain 3’ and 5’ untranslated regions (UTR’s) which does not code for protein sequence but plays important role in the translation process </a:t>
            </a:r>
          </a:p>
          <a:p>
            <a:pPr marL="171450" indent="-171450">
              <a:buFont typeface="Arial" charset="0"/>
              <a:buChar char="•"/>
            </a:pPr>
            <a:r>
              <a:rPr lang="en-US" baseline="0" dirty="0"/>
              <a:t>Bacterial mRNA contains a ribosome binding site at the 5’UTR, which acts as a launching pad for ribosome</a:t>
            </a:r>
          </a:p>
          <a:p>
            <a:pPr marL="171450" indent="-171450">
              <a:buFont typeface="Arial" charset="0"/>
              <a:buChar char="•"/>
            </a:pPr>
            <a:r>
              <a:rPr lang="en-US" baseline="0" dirty="0"/>
              <a:t>The </a:t>
            </a:r>
            <a:r>
              <a:rPr lang="en-US" baseline="0" dirty="0" err="1"/>
              <a:t>tRNA</a:t>
            </a:r>
            <a:r>
              <a:rPr lang="en-US" baseline="0" dirty="0"/>
              <a:t> molecules acts as an adaptor which reads the codon sequence and define incorporation of specific amino acids </a:t>
            </a:r>
          </a:p>
        </p:txBody>
      </p:sp>
      <p:sp>
        <p:nvSpPr>
          <p:cNvPr id="4" name="Slide Number Placeholder 3"/>
          <p:cNvSpPr>
            <a:spLocks noGrp="1"/>
          </p:cNvSpPr>
          <p:nvPr>
            <p:ph type="sldNum" sz="quarter" idx="10"/>
          </p:nvPr>
        </p:nvSpPr>
        <p:spPr/>
        <p:txBody>
          <a:bodyPr/>
          <a:lstStyle/>
          <a:p>
            <a:fld id="{41EEF1FC-4193-456D-AFF9-571F87C02B28}" type="slidenum">
              <a:rPr lang="en-US" altLang="en-US" smtClean="0"/>
              <a:pPr/>
              <a:t>35</a:t>
            </a:fld>
            <a:endParaRPr lang="en-US" altLang="en-US"/>
          </a:p>
        </p:txBody>
      </p:sp>
    </p:spTree>
    <p:extLst>
      <p:ext uri="{BB962C8B-B14F-4D97-AF65-F5344CB8AC3E}">
        <p14:creationId xmlns:p14="http://schemas.microsoft.com/office/powerpoint/2010/main" val="2786339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The </a:t>
            </a:r>
            <a:r>
              <a:rPr lang="en-US" dirty="0" err="1"/>
              <a:t>tRNA</a:t>
            </a:r>
            <a:r>
              <a:rPr lang="en-US" dirty="0"/>
              <a:t> molecules</a:t>
            </a:r>
            <a:r>
              <a:rPr lang="en-US" baseline="0" dirty="0"/>
              <a:t> of all the organism have highly conserved 3D structural arrangement </a:t>
            </a:r>
            <a:r>
              <a:rPr lang="mr-IN" baseline="0" dirty="0"/>
              <a:t>–</a:t>
            </a:r>
            <a:r>
              <a:rPr lang="en-US" baseline="0" dirty="0"/>
              <a:t> four stems and three loops </a:t>
            </a:r>
          </a:p>
          <a:p>
            <a:pPr marL="171450" indent="-171450">
              <a:buFont typeface="Arial" charset="0"/>
              <a:buChar char="•"/>
            </a:pPr>
            <a:r>
              <a:rPr lang="en-US" baseline="0" dirty="0"/>
              <a:t>The center of the middle loop contains the </a:t>
            </a:r>
            <a:r>
              <a:rPr lang="en-US" b="1" baseline="0" dirty="0"/>
              <a:t>anticodon, </a:t>
            </a:r>
            <a:r>
              <a:rPr lang="en-US" b="0" baseline="0" dirty="0"/>
              <a:t> which is unique for each </a:t>
            </a:r>
            <a:r>
              <a:rPr lang="en-US" b="0" baseline="0" dirty="0" err="1"/>
              <a:t>tRNA</a:t>
            </a:r>
            <a:r>
              <a:rPr lang="en-US" b="0" baseline="0" dirty="0"/>
              <a:t> molecule and can base pair with the corresponding codon</a:t>
            </a:r>
          </a:p>
          <a:p>
            <a:pPr marL="171450" indent="-171450">
              <a:buFont typeface="Arial" charset="0"/>
              <a:buChar char="•"/>
            </a:pPr>
            <a:r>
              <a:rPr lang="en-US" b="0" baseline="0" dirty="0"/>
              <a:t>The 3’-OH gets attached to a particular amino acid through an ester bond</a:t>
            </a:r>
          </a:p>
          <a:p>
            <a:pPr marL="171450" indent="-171450">
              <a:buFont typeface="Arial" charset="0"/>
              <a:buChar char="•"/>
            </a:pPr>
            <a:r>
              <a:rPr lang="en-US" b="0" baseline="0" dirty="0"/>
              <a:t>Thus the </a:t>
            </a:r>
            <a:r>
              <a:rPr lang="en-US" b="0" baseline="0" dirty="0" err="1"/>
              <a:t>tRNA</a:t>
            </a:r>
            <a:r>
              <a:rPr lang="en-US" b="0" baseline="0" dirty="0"/>
              <a:t> molecule acts as an adapter between the codon and the corresponding amino acids </a:t>
            </a:r>
          </a:p>
          <a:p>
            <a:pPr marL="171450" indent="-171450">
              <a:buFont typeface="Arial" charset="0"/>
              <a:buChar char="•"/>
            </a:pPr>
            <a:endParaRPr lang="en-US" b="0" dirty="0"/>
          </a:p>
        </p:txBody>
      </p:sp>
      <p:sp>
        <p:nvSpPr>
          <p:cNvPr id="4" name="Slide Number Placeholder 3"/>
          <p:cNvSpPr>
            <a:spLocks noGrp="1"/>
          </p:cNvSpPr>
          <p:nvPr>
            <p:ph type="sldNum" sz="quarter" idx="10"/>
          </p:nvPr>
        </p:nvSpPr>
        <p:spPr/>
        <p:txBody>
          <a:bodyPr/>
          <a:lstStyle/>
          <a:p>
            <a:fld id="{41EEF1FC-4193-456D-AFF9-571F87C02B28}" type="slidenum">
              <a:rPr lang="en-US" altLang="en-US" smtClean="0"/>
              <a:pPr/>
              <a:t>36</a:t>
            </a:fld>
            <a:endParaRPr lang="en-US" altLang="en-US"/>
          </a:p>
        </p:txBody>
      </p:sp>
    </p:spTree>
    <p:extLst>
      <p:ext uri="{BB962C8B-B14F-4D97-AF65-F5344CB8AC3E}">
        <p14:creationId xmlns:p14="http://schemas.microsoft.com/office/powerpoint/2010/main" val="3382842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There are specific enzymes which can interact with</a:t>
            </a:r>
            <a:r>
              <a:rPr lang="en-US" baseline="0" dirty="0"/>
              <a:t> different </a:t>
            </a:r>
            <a:r>
              <a:rPr lang="en-US" baseline="0" dirty="0" err="1"/>
              <a:t>tRNA</a:t>
            </a:r>
            <a:r>
              <a:rPr lang="en-US" baseline="0" dirty="0"/>
              <a:t> and their corresponding amino acids and attach them together to form the aminoacyl </a:t>
            </a:r>
            <a:r>
              <a:rPr lang="en-US" baseline="0" dirty="0" err="1"/>
              <a:t>tRNA</a:t>
            </a:r>
            <a:r>
              <a:rPr lang="en-US" baseline="0" dirty="0"/>
              <a:t> molecule. </a:t>
            </a:r>
          </a:p>
          <a:p>
            <a:pPr marL="171450" indent="-171450">
              <a:buFont typeface="Arial" charset="0"/>
              <a:buChar char="•"/>
            </a:pPr>
            <a:r>
              <a:rPr lang="en-US" baseline="0" dirty="0"/>
              <a:t>The reaction is energetically driven via hydrolysis of ATP to ADP</a:t>
            </a:r>
          </a:p>
          <a:p>
            <a:pPr marL="171450" indent="-171450">
              <a:buFont typeface="Arial" charset="0"/>
              <a:buChar char="•"/>
            </a:pPr>
            <a:r>
              <a:rPr lang="en-US" baseline="0" dirty="0"/>
              <a:t>There are 20 different aminoacyl </a:t>
            </a:r>
            <a:r>
              <a:rPr lang="en-US" baseline="0" dirty="0" err="1"/>
              <a:t>tRNA</a:t>
            </a:r>
            <a:r>
              <a:rPr lang="en-US" baseline="0" dirty="0"/>
              <a:t> </a:t>
            </a:r>
            <a:r>
              <a:rPr lang="en-US" baseline="0" dirty="0" err="1"/>
              <a:t>synthetase</a:t>
            </a:r>
            <a:r>
              <a:rPr lang="en-US" baseline="0" dirty="0"/>
              <a:t>, each one can recognize one particular amino acids and its corresponding </a:t>
            </a:r>
            <a:r>
              <a:rPr lang="en-US" baseline="0" dirty="0" err="1"/>
              <a:t>tRNA</a:t>
            </a:r>
            <a:r>
              <a:rPr lang="en-US" baseline="0" dirty="0"/>
              <a:t> molecules to conjugate them   </a:t>
            </a:r>
            <a:endParaRPr lang="en-US" dirty="0"/>
          </a:p>
        </p:txBody>
      </p:sp>
      <p:sp>
        <p:nvSpPr>
          <p:cNvPr id="4" name="Slide Number Placeholder 3"/>
          <p:cNvSpPr>
            <a:spLocks noGrp="1"/>
          </p:cNvSpPr>
          <p:nvPr>
            <p:ph type="sldNum" sz="quarter" idx="10"/>
          </p:nvPr>
        </p:nvSpPr>
        <p:spPr/>
        <p:txBody>
          <a:bodyPr/>
          <a:lstStyle/>
          <a:p>
            <a:fld id="{41EEF1FC-4193-456D-AFF9-571F87C02B28}" type="slidenum">
              <a:rPr lang="en-US" altLang="en-US" smtClean="0"/>
              <a:pPr/>
              <a:t>37</a:t>
            </a:fld>
            <a:endParaRPr lang="en-US" altLang="en-US"/>
          </a:p>
        </p:txBody>
      </p:sp>
    </p:spTree>
    <p:extLst>
      <p:ext uri="{BB962C8B-B14F-4D97-AF65-F5344CB8AC3E}">
        <p14:creationId xmlns:p14="http://schemas.microsoft.com/office/powerpoint/2010/main" val="1205234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Steps of translation:</a:t>
            </a:r>
          </a:p>
          <a:p>
            <a:pPr marL="228600" indent="-228600">
              <a:buAutoNum type="arabicPeriod"/>
            </a:pPr>
            <a:r>
              <a:rPr lang="en-US" dirty="0"/>
              <a:t>First the</a:t>
            </a:r>
            <a:r>
              <a:rPr lang="en-US" baseline="0" dirty="0"/>
              <a:t> aminoacyl </a:t>
            </a:r>
            <a:r>
              <a:rPr lang="en-US" baseline="0" dirty="0" err="1"/>
              <a:t>tRNA</a:t>
            </a:r>
            <a:r>
              <a:rPr lang="en-US" baseline="0" dirty="0"/>
              <a:t>, containing the Methionine to its 3’-end, complexes with the small subunit of the ribosome to form the pre-initiation complex. </a:t>
            </a:r>
          </a:p>
          <a:p>
            <a:pPr marL="228600" indent="-228600">
              <a:buAutoNum type="arabicPeriod"/>
            </a:pPr>
            <a:r>
              <a:rPr lang="en-US" baseline="0" dirty="0"/>
              <a:t>This pre-initiation complex then gets recruited to the mRNA with the help of translation initiation factors</a:t>
            </a:r>
          </a:p>
          <a:p>
            <a:pPr marL="228600" indent="-228600">
              <a:buAutoNum type="arabicPeriod"/>
            </a:pPr>
            <a:r>
              <a:rPr lang="en-US" baseline="0" dirty="0"/>
              <a:t>Once placed on the mRNA, the pre-initiation complex then scans down the mRNA sequence, looking for the start codon.</a:t>
            </a:r>
          </a:p>
          <a:p>
            <a:pPr marL="228600" indent="-228600">
              <a:buAutoNum type="arabicPeriod"/>
            </a:pPr>
            <a:r>
              <a:rPr lang="en-US" baseline="0" dirty="0"/>
              <a:t>As the </a:t>
            </a:r>
            <a:r>
              <a:rPr lang="en-US" baseline="0" dirty="0" err="1"/>
              <a:t>tRNA</a:t>
            </a:r>
            <a:r>
              <a:rPr lang="en-US" baseline="0" dirty="0"/>
              <a:t> anticodon binds the start codon, the large subunit of the ribosome gets attached to the pre-initiation complex to complete the formation of active ribosome complex</a:t>
            </a:r>
          </a:p>
          <a:p>
            <a:pPr marL="228600" indent="-228600">
              <a:buAutoNum type="arabicPeriod"/>
            </a:pPr>
            <a:r>
              <a:rPr lang="en-US" baseline="0" dirty="0"/>
              <a:t>In this complete ribosome, the initiating </a:t>
            </a:r>
            <a:r>
              <a:rPr lang="en-US" baseline="0" dirty="0" err="1"/>
              <a:t>tRNA</a:t>
            </a:r>
            <a:r>
              <a:rPr lang="en-US" baseline="30000" dirty="0" err="1"/>
              <a:t>MET</a:t>
            </a:r>
            <a:r>
              <a:rPr lang="en-US" baseline="0" dirty="0"/>
              <a:t> binds to a precise site location, denoted as P site.</a:t>
            </a:r>
          </a:p>
          <a:p>
            <a:pPr marL="228600" indent="-228600">
              <a:buAutoNum type="arabicPeriod"/>
            </a:pPr>
            <a:r>
              <a:rPr lang="en-US" baseline="0" dirty="0"/>
              <a:t>Next, different elongation factors brings the second aminoacyl </a:t>
            </a:r>
            <a:r>
              <a:rPr lang="en-US" baseline="0" dirty="0" err="1"/>
              <a:t>tRNA</a:t>
            </a:r>
            <a:r>
              <a:rPr lang="en-US" baseline="0" dirty="0"/>
              <a:t> to the A site of the ribosome where the anticodon of this </a:t>
            </a:r>
            <a:r>
              <a:rPr lang="en-US" baseline="0" dirty="0" err="1"/>
              <a:t>tRNA</a:t>
            </a:r>
            <a:r>
              <a:rPr lang="en-US" baseline="0" dirty="0"/>
              <a:t> can base pair with the second codon</a:t>
            </a:r>
          </a:p>
          <a:p>
            <a:pPr marL="228600" indent="-228600">
              <a:buAutoNum type="arabicPeriod"/>
            </a:pPr>
            <a:r>
              <a:rPr lang="en-US" sz="1200" b="0" i="0" kern="1200" dirty="0">
                <a:solidFill>
                  <a:schemeClr val="tx1"/>
                </a:solidFill>
                <a:effectLst/>
                <a:latin typeface="Calibri" pitchFamily="34" charset="0"/>
                <a:ea typeface="+mn-ea"/>
                <a:cs typeface="+mn-cs"/>
              </a:rPr>
              <a:t>A peptide bond is formed between the amino</a:t>
            </a:r>
            <a:r>
              <a:rPr lang="en-US" sz="1200" b="0" i="0" kern="1200" baseline="0" dirty="0">
                <a:solidFill>
                  <a:schemeClr val="tx1"/>
                </a:solidFill>
                <a:effectLst/>
                <a:latin typeface="Calibri" pitchFamily="34" charset="0"/>
                <a:ea typeface="+mn-ea"/>
                <a:cs typeface="+mn-cs"/>
              </a:rPr>
              <a:t> group of the amino acid positioned in A site and the ester group of the other positioned in the P site </a:t>
            </a:r>
            <a:endParaRPr lang="en-US" sz="1200" b="0" i="0" kern="1200" dirty="0">
              <a:solidFill>
                <a:schemeClr val="tx1"/>
              </a:solidFill>
              <a:effectLst/>
              <a:latin typeface="Calibri" pitchFamily="34" charset="0"/>
              <a:ea typeface="+mn-ea"/>
              <a:cs typeface="+mn-cs"/>
            </a:endParaRPr>
          </a:p>
          <a:p>
            <a:pPr marL="228600" indent="-228600">
              <a:buAutoNum type="arabicPeriod"/>
            </a:pPr>
            <a:r>
              <a:rPr lang="en-US" sz="1200" b="0" i="0" kern="1200" dirty="0">
                <a:solidFill>
                  <a:schemeClr val="tx1"/>
                </a:solidFill>
                <a:effectLst/>
                <a:latin typeface="Calibri" pitchFamily="34" charset="0"/>
                <a:ea typeface="+mn-ea"/>
                <a:cs typeface="+mn-cs"/>
              </a:rPr>
              <a:t>This</a:t>
            </a:r>
            <a:r>
              <a:rPr lang="en-US" sz="1200" b="0" i="0" kern="1200" baseline="0" dirty="0">
                <a:solidFill>
                  <a:schemeClr val="tx1"/>
                </a:solidFill>
                <a:effectLst/>
                <a:latin typeface="Calibri" pitchFamily="34" charset="0"/>
                <a:ea typeface="+mn-ea"/>
                <a:cs typeface="+mn-cs"/>
              </a:rPr>
              <a:t> results in the release of the</a:t>
            </a:r>
            <a:r>
              <a:rPr lang="en-US" sz="1200" b="0" i="0" kern="1200" dirty="0">
                <a:solidFill>
                  <a:schemeClr val="tx1"/>
                </a:solidFill>
                <a:effectLst/>
                <a:latin typeface="Calibri" pitchFamily="34" charset="0"/>
                <a:ea typeface="+mn-ea"/>
                <a:cs typeface="+mn-cs"/>
              </a:rPr>
              <a:t> </a:t>
            </a:r>
            <a:r>
              <a:rPr lang="en-US" sz="1200" b="0" i="0" kern="1200" dirty="0" err="1">
                <a:solidFill>
                  <a:schemeClr val="tx1"/>
                </a:solidFill>
                <a:effectLst/>
                <a:latin typeface="Calibri" pitchFamily="34" charset="0"/>
                <a:ea typeface="+mn-ea"/>
                <a:cs typeface="+mn-cs"/>
              </a:rPr>
              <a:t>tRNA</a:t>
            </a:r>
            <a:r>
              <a:rPr lang="en-US" sz="1200" b="0" i="0" kern="1200" dirty="0">
                <a:solidFill>
                  <a:schemeClr val="tx1"/>
                </a:solidFill>
                <a:effectLst/>
                <a:latin typeface="Calibri" pitchFamily="34" charset="0"/>
                <a:ea typeface="+mn-ea"/>
                <a:cs typeface="+mn-cs"/>
              </a:rPr>
              <a:t> in the P site from its amino acid</a:t>
            </a:r>
          </a:p>
          <a:p>
            <a:pPr marL="228600" indent="-228600">
              <a:buAutoNum type="arabicPeriod"/>
            </a:pPr>
            <a:r>
              <a:rPr lang="en-US" sz="1200" b="0" i="0" kern="1200" baseline="0" dirty="0">
                <a:solidFill>
                  <a:schemeClr val="tx1"/>
                </a:solidFill>
                <a:effectLst/>
                <a:latin typeface="Calibri" pitchFamily="34" charset="0"/>
                <a:ea typeface="+mn-ea"/>
                <a:cs typeface="+mn-cs"/>
              </a:rPr>
              <a:t>The ribosome then moves down the mRNA to the next codon resulting the shifting of the 1</a:t>
            </a:r>
            <a:r>
              <a:rPr lang="en-US" sz="1200" b="0" i="0" kern="1200" baseline="30000" dirty="0">
                <a:solidFill>
                  <a:schemeClr val="tx1"/>
                </a:solidFill>
                <a:effectLst/>
                <a:latin typeface="Calibri" pitchFamily="34" charset="0"/>
                <a:ea typeface="+mn-ea"/>
                <a:cs typeface="+mn-cs"/>
              </a:rPr>
              <a:t>st</a:t>
            </a:r>
            <a:r>
              <a:rPr lang="en-US" sz="1200" b="0" i="0" kern="1200" baseline="0" dirty="0">
                <a:solidFill>
                  <a:schemeClr val="tx1"/>
                </a:solidFill>
                <a:effectLst/>
                <a:latin typeface="Calibri" pitchFamily="34" charset="0"/>
                <a:ea typeface="+mn-ea"/>
                <a:cs typeface="+mn-cs"/>
              </a:rPr>
              <a:t> </a:t>
            </a:r>
            <a:r>
              <a:rPr lang="en-US" sz="1200" b="0" i="0" kern="1200" baseline="0" dirty="0" err="1">
                <a:solidFill>
                  <a:schemeClr val="tx1"/>
                </a:solidFill>
                <a:effectLst/>
                <a:latin typeface="Calibri" pitchFamily="34" charset="0"/>
                <a:ea typeface="+mn-ea"/>
                <a:cs typeface="+mn-cs"/>
              </a:rPr>
              <a:t>tRNA</a:t>
            </a:r>
            <a:r>
              <a:rPr lang="en-US" sz="1200" b="0" i="0" kern="1200" baseline="0" dirty="0">
                <a:solidFill>
                  <a:schemeClr val="tx1"/>
                </a:solidFill>
                <a:effectLst/>
                <a:latin typeface="Calibri" pitchFamily="34" charset="0"/>
                <a:ea typeface="+mn-ea"/>
                <a:cs typeface="+mn-cs"/>
              </a:rPr>
              <a:t> from P to E site (from which it can be release for further recycling), 2</a:t>
            </a:r>
            <a:r>
              <a:rPr lang="en-US" sz="1200" b="0" i="0" kern="1200" baseline="30000" dirty="0">
                <a:solidFill>
                  <a:schemeClr val="tx1"/>
                </a:solidFill>
                <a:effectLst/>
                <a:latin typeface="Calibri" pitchFamily="34" charset="0"/>
                <a:ea typeface="+mn-ea"/>
                <a:cs typeface="+mn-cs"/>
              </a:rPr>
              <a:t>nd</a:t>
            </a:r>
            <a:r>
              <a:rPr lang="en-US" sz="1200" b="0" i="0" kern="1200" baseline="0" dirty="0">
                <a:solidFill>
                  <a:schemeClr val="tx1"/>
                </a:solidFill>
                <a:effectLst/>
                <a:latin typeface="Calibri" pitchFamily="34" charset="0"/>
                <a:ea typeface="+mn-ea"/>
                <a:cs typeface="+mn-cs"/>
              </a:rPr>
              <a:t> </a:t>
            </a:r>
            <a:r>
              <a:rPr lang="en-US" sz="1200" b="0" i="0" kern="1200" baseline="0" dirty="0" err="1">
                <a:solidFill>
                  <a:schemeClr val="tx1"/>
                </a:solidFill>
                <a:effectLst/>
                <a:latin typeface="Calibri" pitchFamily="34" charset="0"/>
                <a:ea typeface="+mn-ea"/>
                <a:cs typeface="+mn-cs"/>
              </a:rPr>
              <a:t>tRNA</a:t>
            </a:r>
            <a:r>
              <a:rPr lang="en-US" sz="1200" b="0" i="0" kern="1200" baseline="0" dirty="0">
                <a:solidFill>
                  <a:schemeClr val="tx1"/>
                </a:solidFill>
                <a:effectLst/>
                <a:latin typeface="Calibri" pitchFamily="34" charset="0"/>
                <a:ea typeface="+mn-ea"/>
                <a:cs typeface="+mn-cs"/>
              </a:rPr>
              <a:t> from A to P site and leaving the A site empty for accepting new aminoacyl </a:t>
            </a:r>
            <a:r>
              <a:rPr lang="en-US" sz="1200" b="0" i="0" kern="1200" baseline="0" dirty="0" err="1">
                <a:solidFill>
                  <a:schemeClr val="tx1"/>
                </a:solidFill>
                <a:effectLst/>
                <a:latin typeface="Calibri" pitchFamily="34" charset="0"/>
                <a:ea typeface="+mn-ea"/>
                <a:cs typeface="+mn-cs"/>
              </a:rPr>
              <a:t>tRNA</a:t>
            </a:r>
            <a:r>
              <a:rPr lang="en-US" sz="1200" b="0" i="0" kern="1200" baseline="0" dirty="0">
                <a:solidFill>
                  <a:schemeClr val="tx1"/>
                </a:solidFill>
                <a:effectLst/>
                <a:latin typeface="Calibri" pitchFamily="34" charset="0"/>
                <a:ea typeface="+mn-ea"/>
                <a:cs typeface="+mn-cs"/>
              </a:rPr>
              <a:t>.</a:t>
            </a:r>
          </a:p>
          <a:p>
            <a:pPr marL="228600" indent="-228600">
              <a:buAutoNum type="arabicPeriod"/>
            </a:pPr>
            <a:r>
              <a:rPr lang="en-US" sz="1200" b="0" i="0" kern="1200" dirty="0">
                <a:solidFill>
                  <a:schemeClr val="tx1"/>
                </a:solidFill>
                <a:effectLst/>
                <a:latin typeface="Calibri" pitchFamily="34" charset="0"/>
                <a:ea typeface="+mn-ea"/>
                <a:cs typeface="+mn-cs"/>
              </a:rPr>
              <a:t>This</a:t>
            </a:r>
            <a:r>
              <a:rPr lang="en-US" sz="1200" b="0" i="0" kern="1200" baseline="0" dirty="0">
                <a:solidFill>
                  <a:schemeClr val="tx1"/>
                </a:solidFill>
                <a:effectLst/>
                <a:latin typeface="Calibri" pitchFamily="34" charset="0"/>
                <a:ea typeface="+mn-ea"/>
                <a:cs typeface="+mn-cs"/>
              </a:rPr>
              <a:t> process continues until ribosome encounters the stop codon</a:t>
            </a:r>
          </a:p>
          <a:p>
            <a:pPr marL="228600" indent="-228600">
              <a:buAutoNum type="arabicPeriod"/>
            </a:pPr>
            <a:r>
              <a:rPr lang="en-US" sz="1200" b="0" i="0" kern="1200" baseline="0" dirty="0">
                <a:solidFill>
                  <a:schemeClr val="tx1"/>
                </a:solidFill>
                <a:effectLst/>
                <a:latin typeface="Calibri" pitchFamily="34" charset="0"/>
                <a:ea typeface="+mn-ea"/>
                <a:cs typeface="+mn-cs"/>
              </a:rPr>
              <a:t>The stop codon does not gets recognized by any </a:t>
            </a:r>
            <a:r>
              <a:rPr lang="en-US" sz="1200" b="0" i="0" kern="1200" baseline="0" dirty="0" err="1">
                <a:solidFill>
                  <a:schemeClr val="tx1"/>
                </a:solidFill>
                <a:effectLst/>
                <a:latin typeface="Calibri" pitchFamily="34" charset="0"/>
                <a:ea typeface="+mn-ea"/>
                <a:cs typeface="+mn-cs"/>
              </a:rPr>
              <a:t>tRNA</a:t>
            </a:r>
            <a:r>
              <a:rPr lang="en-US" sz="1200" b="0" i="0" kern="1200" baseline="0" dirty="0">
                <a:solidFill>
                  <a:schemeClr val="tx1"/>
                </a:solidFill>
                <a:effectLst/>
                <a:latin typeface="Calibri" pitchFamily="34" charset="0"/>
                <a:ea typeface="+mn-ea"/>
                <a:cs typeface="+mn-cs"/>
              </a:rPr>
              <a:t>, but a termination factor which dismantle the entire machinery to get recycled again</a:t>
            </a:r>
            <a:endParaRPr lang="en-US" sz="1200" b="0" i="0" kern="1200" dirty="0">
              <a:solidFill>
                <a:schemeClr val="tx1"/>
              </a:solidFill>
              <a:effectLst/>
              <a:latin typeface="Calibri" pitchFamily="34" charset="0"/>
              <a:ea typeface="+mn-ea"/>
              <a:cs typeface="+mn-cs"/>
            </a:endParaRPr>
          </a:p>
        </p:txBody>
      </p:sp>
      <p:sp>
        <p:nvSpPr>
          <p:cNvPr id="4" name="Slide Number Placeholder 3"/>
          <p:cNvSpPr>
            <a:spLocks noGrp="1"/>
          </p:cNvSpPr>
          <p:nvPr>
            <p:ph type="sldNum" sz="quarter" idx="10"/>
          </p:nvPr>
        </p:nvSpPr>
        <p:spPr/>
        <p:txBody>
          <a:bodyPr/>
          <a:lstStyle/>
          <a:p>
            <a:fld id="{41EEF1FC-4193-456D-AFF9-571F87C02B28}" type="slidenum">
              <a:rPr lang="en-US" altLang="en-US" smtClean="0"/>
              <a:pPr/>
              <a:t>39</a:t>
            </a:fld>
            <a:endParaRPr lang="en-US" altLang="en-US"/>
          </a:p>
        </p:txBody>
      </p:sp>
    </p:spTree>
    <p:extLst>
      <p:ext uri="{BB962C8B-B14F-4D97-AF65-F5344CB8AC3E}">
        <p14:creationId xmlns:p14="http://schemas.microsoft.com/office/powerpoint/2010/main" val="1792764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The primary enzymatic activity of the ribosome is the peptidyl transferase activity, which is formation of peptide bonds between adjacent amino acids</a:t>
            </a:r>
            <a:r>
              <a:rPr lang="en-US" baseline="0" dirty="0"/>
              <a:t> attached to the </a:t>
            </a:r>
            <a:r>
              <a:rPr lang="en-US" baseline="0" dirty="0" err="1"/>
              <a:t>tRNA</a:t>
            </a:r>
            <a:r>
              <a:rPr lang="en-US" baseline="0" dirty="0"/>
              <a:t> (i.e., aminoacyl </a:t>
            </a:r>
            <a:r>
              <a:rPr lang="en-US" baseline="0" dirty="0" err="1"/>
              <a:t>tRNAs</a:t>
            </a:r>
            <a:r>
              <a:rPr lang="en-US" baseline="0" dirty="0"/>
              <a:t>).</a:t>
            </a:r>
          </a:p>
          <a:p>
            <a:pPr marL="171450" indent="-171450">
              <a:buFont typeface="Arial" charset="0"/>
              <a:buChar char="•"/>
            </a:pPr>
            <a:r>
              <a:rPr lang="en-US" sz="1200" b="0" i="0" kern="1200" dirty="0">
                <a:solidFill>
                  <a:schemeClr val="tx1"/>
                </a:solidFill>
                <a:effectLst/>
                <a:latin typeface="Calibri" pitchFamily="34" charset="0"/>
                <a:ea typeface="+mn-ea"/>
                <a:cs typeface="+mn-cs"/>
              </a:rPr>
              <a:t>Peptidyl transferase activity is carried out by ribosomal RNA (</a:t>
            </a:r>
            <a:r>
              <a:rPr lang="en-US" sz="1200" b="0" i="0" kern="1200" dirty="0" err="1">
                <a:solidFill>
                  <a:schemeClr val="tx1"/>
                </a:solidFill>
                <a:effectLst/>
                <a:latin typeface="Calibri" pitchFamily="34" charset="0"/>
                <a:ea typeface="+mn-ea"/>
                <a:cs typeface="+mn-cs"/>
              </a:rPr>
              <a:t>rRNA</a:t>
            </a:r>
            <a:r>
              <a:rPr lang="en-US" sz="1200" b="0" i="0" kern="1200" dirty="0">
                <a:solidFill>
                  <a:schemeClr val="tx1"/>
                </a:solidFill>
                <a:effectLst/>
                <a:latin typeface="Calibri" pitchFamily="34" charset="0"/>
                <a:ea typeface="+mn-ea"/>
                <a:cs typeface="+mn-cs"/>
              </a:rPr>
              <a:t>), a ribozyme, and not by any ribosome associated proteins. Ribozymes are the only enzymes which are not made up of proteins, but ribonucleotides. </a:t>
            </a:r>
            <a:r>
              <a:rPr lang="en-US" dirty="0"/>
              <a:t> </a:t>
            </a:r>
          </a:p>
          <a:p>
            <a:pPr marL="171450" indent="-171450">
              <a:buFont typeface="Arial" charset="0"/>
              <a:buChar char="•"/>
            </a:pPr>
            <a:r>
              <a:rPr lang="en-US" dirty="0"/>
              <a:t>The multicolored</a:t>
            </a:r>
            <a:r>
              <a:rPr lang="en-US" baseline="0" dirty="0"/>
              <a:t> nucleotides in the RNA structure are the most important one for the enzymatic activity</a:t>
            </a:r>
            <a:endParaRPr lang="en-US" dirty="0"/>
          </a:p>
          <a:p>
            <a:pPr marL="171450" indent="-171450">
              <a:buFont typeface="Arial" charset="0"/>
              <a:buChar char="•"/>
            </a:pPr>
            <a:r>
              <a:rPr lang="en-US" dirty="0"/>
              <a:t>  </a:t>
            </a:r>
          </a:p>
        </p:txBody>
      </p:sp>
      <p:sp>
        <p:nvSpPr>
          <p:cNvPr id="4" name="Slide Number Placeholder 3"/>
          <p:cNvSpPr>
            <a:spLocks noGrp="1"/>
          </p:cNvSpPr>
          <p:nvPr>
            <p:ph type="sldNum" sz="quarter" idx="10"/>
          </p:nvPr>
        </p:nvSpPr>
        <p:spPr/>
        <p:txBody>
          <a:bodyPr/>
          <a:lstStyle/>
          <a:p>
            <a:fld id="{41EEF1FC-4193-456D-AFF9-571F87C02B28}" type="slidenum">
              <a:rPr lang="en-US" altLang="en-US" smtClean="0"/>
              <a:pPr/>
              <a:t>40</a:t>
            </a:fld>
            <a:endParaRPr lang="en-US" altLang="en-US"/>
          </a:p>
        </p:txBody>
      </p:sp>
    </p:spTree>
    <p:extLst>
      <p:ext uri="{BB962C8B-B14F-4D97-AF65-F5344CB8AC3E}">
        <p14:creationId xmlns:p14="http://schemas.microsoft.com/office/powerpoint/2010/main" val="3226060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EF1FC-4193-456D-AFF9-571F87C02B28}" type="slidenum">
              <a:rPr lang="en-US" altLang="en-US" smtClean="0"/>
              <a:pPr/>
              <a:t>42</a:t>
            </a:fld>
            <a:endParaRPr lang="en-US" altLang="en-US"/>
          </a:p>
        </p:txBody>
      </p:sp>
    </p:spTree>
    <p:extLst>
      <p:ext uri="{BB962C8B-B14F-4D97-AF65-F5344CB8AC3E}">
        <p14:creationId xmlns:p14="http://schemas.microsoft.com/office/powerpoint/2010/main" val="2500624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1415267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p>
        </p:txBody>
      </p:sp>
      <p:sp>
        <p:nvSpPr>
          <p:cNvPr id="6963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fld id="{9F307872-9FBF-4DD4-9F46-07EF25B056CD}" type="slidenum">
              <a:rPr lang="en-US" altLang="en-US" sz="1100" b="0"/>
              <a:pPr/>
              <a:t>48</a:t>
            </a:fld>
            <a:endParaRPr lang="en-US" altLang="en-US" sz="1100" b="0"/>
          </a:p>
        </p:txBody>
      </p:sp>
    </p:spTree>
    <p:extLst>
      <p:ext uri="{BB962C8B-B14F-4D97-AF65-F5344CB8AC3E}">
        <p14:creationId xmlns:p14="http://schemas.microsoft.com/office/powerpoint/2010/main" val="2681833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Calibri" pitchFamily="34" charset="0"/>
                <a:ea typeface="+mn-ea"/>
                <a:cs typeface="+mn-cs"/>
              </a:rPr>
              <a:t>The </a:t>
            </a:r>
            <a:r>
              <a:rPr lang="en-US" sz="1200" b="1" i="0" kern="1200" dirty="0">
                <a:solidFill>
                  <a:schemeClr val="tx1"/>
                </a:solidFill>
                <a:effectLst/>
                <a:latin typeface="Calibri" pitchFamily="34" charset="0"/>
                <a:ea typeface="+mn-ea"/>
                <a:cs typeface="+mn-cs"/>
              </a:rPr>
              <a:t>Human Genome Project</a:t>
            </a:r>
            <a:r>
              <a:rPr lang="en-US" sz="1200" b="0" i="0" kern="1200" dirty="0">
                <a:solidFill>
                  <a:schemeClr val="tx1"/>
                </a:solidFill>
                <a:effectLst/>
                <a:latin typeface="Calibri" pitchFamily="34" charset="0"/>
                <a:ea typeface="+mn-ea"/>
                <a:cs typeface="+mn-cs"/>
              </a:rPr>
              <a:t> (</a:t>
            </a:r>
            <a:r>
              <a:rPr lang="en-US" sz="1200" b="1" i="0" kern="1200" dirty="0">
                <a:solidFill>
                  <a:schemeClr val="tx1"/>
                </a:solidFill>
                <a:effectLst/>
                <a:latin typeface="Calibri" pitchFamily="34" charset="0"/>
                <a:ea typeface="+mn-ea"/>
                <a:cs typeface="+mn-cs"/>
              </a:rPr>
              <a:t>HGP</a:t>
            </a:r>
            <a:r>
              <a:rPr lang="en-US" sz="1200" b="0" i="0" kern="1200" dirty="0">
                <a:solidFill>
                  <a:schemeClr val="tx1"/>
                </a:solidFill>
                <a:effectLst/>
                <a:latin typeface="Calibri" pitchFamily="34" charset="0"/>
                <a:ea typeface="+mn-ea"/>
                <a:cs typeface="+mn-cs"/>
              </a:rPr>
              <a:t>) was an international </a:t>
            </a:r>
            <a:r>
              <a:rPr lang="en-US" sz="1200" b="0" i="0" u="none" strike="noStrike" kern="1200" dirty="0">
                <a:solidFill>
                  <a:schemeClr val="tx1"/>
                </a:solidFill>
                <a:effectLst/>
                <a:latin typeface="Calibri" pitchFamily="34" charset="0"/>
                <a:ea typeface="+mn-ea"/>
                <a:cs typeface="+mn-cs"/>
                <a:hlinkClick r:id="rId3" tooltip="Scientific research"/>
              </a:rPr>
              <a:t>scientific research</a:t>
            </a:r>
            <a:r>
              <a:rPr lang="en-US" sz="1200" b="0" i="0" kern="1200" dirty="0">
                <a:solidFill>
                  <a:schemeClr val="tx1"/>
                </a:solidFill>
                <a:effectLst/>
                <a:latin typeface="Calibri" pitchFamily="34" charset="0"/>
                <a:ea typeface="+mn-ea"/>
                <a:cs typeface="+mn-cs"/>
              </a:rPr>
              <a:t> project with the goal of determining the sequence of nucleotide </a:t>
            </a:r>
            <a:r>
              <a:rPr lang="en-US" sz="1200" b="0" i="0" u="none" strike="noStrike" kern="1200" dirty="0">
                <a:solidFill>
                  <a:schemeClr val="tx1"/>
                </a:solidFill>
                <a:effectLst/>
                <a:latin typeface="Calibri" pitchFamily="34" charset="0"/>
                <a:ea typeface="+mn-ea"/>
                <a:cs typeface="+mn-cs"/>
                <a:hlinkClick r:id="rId4" tooltip="Base pairs"/>
              </a:rPr>
              <a:t>base pairs</a:t>
            </a:r>
            <a:r>
              <a:rPr lang="en-US" sz="1200" b="0" i="0" kern="1200" dirty="0">
                <a:solidFill>
                  <a:schemeClr val="tx1"/>
                </a:solidFill>
                <a:effectLst/>
                <a:latin typeface="Calibri" pitchFamily="34" charset="0"/>
                <a:ea typeface="+mn-ea"/>
                <a:cs typeface="+mn-cs"/>
              </a:rPr>
              <a:t> that make up human </a:t>
            </a:r>
            <a:r>
              <a:rPr lang="en-US" sz="1200" b="0" i="0" u="none" strike="noStrike" kern="1200" dirty="0">
                <a:solidFill>
                  <a:schemeClr val="tx1"/>
                </a:solidFill>
                <a:effectLst/>
                <a:latin typeface="Calibri" pitchFamily="34" charset="0"/>
                <a:ea typeface="+mn-ea"/>
                <a:cs typeface="+mn-cs"/>
                <a:hlinkClick r:id="rId5" tooltip="DNA"/>
              </a:rPr>
              <a:t>DNA</a:t>
            </a:r>
            <a:r>
              <a:rPr lang="en-US" sz="1200" b="0" i="0" kern="1200" dirty="0">
                <a:solidFill>
                  <a:schemeClr val="tx1"/>
                </a:solidFill>
                <a:effectLst/>
                <a:latin typeface="Calibri" pitchFamily="34" charset="0"/>
                <a:ea typeface="+mn-ea"/>
                <a:cs typeface="+mn-cs"/>
              </a:rPr>
              <a:t>, and of identifying and mapping all of the </a:t>
            </a:r>
            <a:r>
              <a:rPr lang="en-US" sz="1200" b="0" i="0" u="none" strike="noStrike" kern="1200" dirty="0">
                <a:solidFill>
                  <a:schemeClr val="tx1"/>
                </a:solidFill>
                <a:effectLst/>
                <a:latin typeface="Calibri" pitchFamily="34" charset="0"/>
                <a:ea typeface="+mn-ea"/>
                <a:cs typeface="+mn-cs"/>
                <a:hlinkClick r:id="rId6" tooltip="Gene"/>
              </a:rPr>
              <a:t>genes</a:t>
            </a:r>
            <a:r>
              <a:rPr lang="en-US" sz="1200" b="0" i="0" kern="1200" dirty="0">
                <a:solidFill>
                  <a:schemeClr val="tx1"/>
                </a:solidFill>
                <a:effectLst/>
                <a:latin typeface="Calibri" pitchFamily="34" charset="0"/>
                <a:ea typeface="+mn-ea"/>
                <a:cs typeface="+mn-cs"/>
              </a:rPr>
              <a:t> of the </a:t>
            </a:r>
            <a:r>
              <a:rPr lang="en-US" sz="1200" b="0" i="0" u="none" strike="noStrike" kern="1200" dirty="0">
                <a:solidFill>
                  <a:schemeClr val="tx1"/>
                </a:solidFill>
                <a:effectLst/>
                <a:latin typeface="Calibri" pitchFamily="34" charset="0"/>
                <a:ea typeface="+mn-ea"/>
                <a:cs typeface="+mn-cs"/>
                <a:hlinkClick r:id="rId7" tooltip="Human genome"/>
              </a:rPr>
              <a:t>human genome</a:t>
            </a:r>
            <a:r>
              <a:rPr lang="en-US" sz="1200" b="0" i="0" kern="1200" dirty="0">
                <a:solidFill>
                  <a:schemeClr val="tx1"/>
                </a:solidFill>
                <a:effectLst/>
                <a:latin typeface="Calibri" pitchFamily="34" charset="0"/>
                <a:ea typeface="+mn-ea"/>
                <a:cs typeface="+mn-cs"/>
              </a:rPr>
              <a:t> from both a physical and a functional standpoint.</a:t>
            </a:r>
            <a:r>
              <a:rPr lang="en-US" sz="1200" b="0" i="0" u="none" strike="noStrike" kern="1200" baseline="30000" dirty="0">
                <a:solidFill>
                  <a:schemeClr val="tx1"/>
                </a:solidFill>
                <a:effectLst/>
                <a:latin typeface="Calibri" pitchFamily="34" charset="0"/>
                <a:ea typeface="+mn-ea"/>
                <a:cs typeface="+mn-cs"/>
                <a:hlinkClick r:id="rId8"/>
              </a:rPr>
              <a:t>[1]</a:t>
            </a:r>
            <a:r>
              <a:rPr lang="en-US" sz="1200" b="0" i="0" kern="1200" dirty="0">
                <a:solidFill>
                  <a:schemeClr val="tx1"/>
                </a:solidFill>
                <a:effectLst/>
                <a:latin typeface="Calibri" pitchFamily="34" charset="0"/>
                <a:ea typeface="+mn-ea"/>
                <a:cs typeface="+mn-cs"/>
              </a:rPr>
              <a:t> It remains the world's largest collaborative biological project.</a:t>
            </a:r>
            <a:r>
              <a:rPr lang="en-US" sz="1200" b="0" i="0" u="none" strike="noStrike" kern="1200" baseline="30000" dirty="0">
                <a:solidFill>
                  <a:schemeClr val="tx1"/>
                </a:solidFill>
                <a:effectLst/>
                <a:latin typeface="Calibri" pitchFamily="34" charset="0"/>
                <a:ea typeface="+mn-ea"/>
                <a:cs typeface="+mn-cs"/>
                <a:hlinkClick r:id="rId8"/>
              </a:rPr>
              <a:t>[2]</a:t>
            </a:r>
            <a:r>
              <a:rPr lang="en-US" sz="1200" b="0" i="0" kern="1200" dirty="0">
                <a:solidFill>
                  <a:schemeClr val="tx1"/>
                </a:solidFill>
                <a:effectLst/>
                <a:latin typeface="Calibri" pitchFamily="34" charset="0"/>
                <a:ea typeface="+mn-ea"/>
                <a:cs typeface="+mn-cs"/>
              </a:rPr>
              <a:t> After the idea was picked up in 1984 by the US government when the planning started, the project formally launched in 1990 and was declared complete in 2003. Most of the sequencing was performed in twenty </a:t>
            </a:r>
            <a:r>
              <a:rPr lang="en-US" sz="1200" b="0" i="0" u="none" strike="noStrike" kern="1200" dirty="0">
                <a:solidFill>
                  <a:schemeClr val="tx1"/>
                </a:solidFill>
                <a:effectLst/>
                <a:latin typeface="Calibri" pitchFamily="34" charset="0"/>
                <a:ea typeface="+mn-ea"/>
                <a:cs typeface="+mn-cs"/>
                <a:hlinkClick r:id="rId9" tooltip="University"/>
              </a:rPr>
              <a:t>universities</a:t>
            </a:r>
            <a:r>
              <a:rPr lang="en-US" sz="1200" b="0" i="0" kern="1200" dirty="0">
                <a:solidFill>
                  <a:schemeClr val="tx1"/>
                </a:solidFill>
                <a:effectLst/>
                <a:latin typeface="Calibri" pitchFamily="34" charset="0"/>
                <a:ea typeface="+mn-ea"/>
                <a:cs typeface="+mn-cs"/>
              </a:rPr>
              <a:t> and research centers in the United States, the United Kingdom, Japan, France, Germany, Canada, and China</a:t>
            </a:r>
          </a:p>
          <a:p>
            <a:endParaRPr lang="en-US" sz="1200" b="0" i="0" kern="1200" dirty="0">
              <a:solidFill>
                <a:schemeClr val="tx1"/>
              </a:solidFill>
              <a:effectLst/>
              <a:latin typeface="Calibri" pitchFamily="34" charset="0"/>
              <a:ea typeface="+mn-ea"/>
              <a:cs typeface="+mn-cs"/>
            </a:endParaRPr>
          </a:p>
          <a:p>
            <a:r>
              <a:rPr lang="en-US" sz="1200" b="0" i="0" kern="1200" dirty="0">
                <a:solidFill>
                  <a:schemeClr val="tx1"/>
                </a:solidFill>
                <a:effectLst/>
                <a:latin typeface="Calibri" pitchFamily="34" charset="0"/>
                <a:ea typeface="+mn-ea"/>
                <a:cs typeface="+mn-cs"/>
              </a:rPr>
              <a:t>After publication of the report of HGP in 2002</a:t>
            </a:r>
            <a:r>
              <a:rPr lang="en-US" sz="1200" b="0" i="0" kern="1200" baseline="0" dirty="0">
                <a:solidFill>
                  <a:schemeClr val="tx1"/>
                </a:solidFill>
                <a:effectLst/>
                <a:latin typeface="Calibri" pitchFamily="34" charset="0"/>
                <a:ea typeface="+mn-ea"/>
                <a:cs typeface="+mn-cs"/>
              </a:rPr>
              <a:t>, </a:t>
            </a:r>
            <a:r>
              <a:rPr lang="en-US" sz="1200" b="0" i="0" kern="1200" dirty="0">
                <a:solidFill>
                  <a:schemeClr val="tx1"/>
                </a:solidFill>
                <a:effectLst/>
                <a:latin typeface="Calibri" pitchFamily="34" charset="0"/>
                <a:ea typeface="+mn-ea"/>
                <a:cs typeface="+mn-cs"/>
              </a:rPr>
              <a:t>Francis Collins, the director of NHGRI, noted that the genome could be thought of in terms of a book with multiple uses: "It's a history book - a narrative of the journey of our species through time. It's a shop manual, with an incredibly detailed blueprint for building every human cell. And it's a transformative textbook of medicine, with insights that will give health care providers immense new powers to treat, prevent and cure disease.”</a:t>
            </a:r>
          </a:p>
          <a:p>
            <a:endParaRPr lang="en-US" sz="1200" b="0" i="0" kern="1200" dirty="0">
              <a:solidFill>
                <a:schemeClr val="tx1"/>
              </a:solidFill>
              <a:effectLst/>
              <a:latin typeface="Calibri" pitchFamily="34" charset="0"/>
              <a:ea typeface="+mn-ea"/>
              <a:cs typeface="+mn-cs"/>
            </a:endParaRPr>
          </a:p>
          <a:p>
            <a:r>
              <a:rPr lang="en-US" sz="1200" b="0" i="0" kern="1200" dirty="0">
                <a:solidFill>
                  <a:schemeClr val="tx1"/>
                </a:solidFill>
                <a:effectLst/>
                <a:latin typeface="Calibri" pitchFamily="34" charset="0"/>
                <a:ea typeface="+mn-ea"/>
                <a:cs typeface="+mn-cs"/>
              </a:rPr>
              <a:t>Book written by Francis Collins: Language</a:t>
            </a:r>
            <a:r>
              <a:rPr lang="en-US" sz="1200" b="0" i="0" kern="1200" baseline="0" dirty="0">
                <a:solidFill>
                  <a:schemeClr val="tx1"/>
                </a:solidFill>
                <a:effectLst/>
                <a:latin typeface="Calibri" pitchFamily="34" charset="0"/>
                <a:ea typeface="+mn-ea"/>
                <a:cs typeface="+mn-cs"/>
              </a:rPr>
              <a:t> of God</a:t>
            </a:r>
            <a:endParaRPr lang="en-US" dirty="0"/>
          </a:p>
        </p:txBody>
      </p:sp>
      <p:sp>
        <p:nvSpPr>
          <p:cNvPr id="4" name="Slide Number Placeholder 3"/>
          <p:cNvSpPr>
            <a:spLocks noGrp="1"/>
          </p:cNvSpPr>
          <p:nvPr>
            <p:ph type="sldNum" sz="quarter" idx="10"/>
          </p:nvPr>
        </p:nvSpPr>
        <p:spPr/>
        <p:txBody>
          <a:bodyPr/>
          <a:lstStyle/>
          <a:p>
            <a:fld id="{41EEF1FC-4193-456D-AFF9-571F87C02B28}" type="slidenum">
              <a:rPr lang="en-US" altLang="en-US" smtClean="0"/>
              <a:pPr/>
              <a:t>5</a:t>
            </a:fld>
            <a:endParaRPr lang="en-US" altLang="en-US"/>
          </a:p>
        </p:txBody>
      </p:sp>
    </p:spTree>
    <p:extLst>
      <p:ext uri="{BB962C8B-B14F-4D97-AF65-F5344CB8AC3E}">
        <p14:creationId xmlns:p14="http://schemas.microsoft.com/office/powerpoint/2010/main" val="210662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042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fld id="{68E1E043-AF6E-4FAB-8C5B-282BC63D4D1A}" type="slidenum">
              <a:rPr lang="en-US" altLang="en-US" sz="1100" b="0"/>
              <a:pPr/>
              <a:t>7</a:t>
            </a:fld>
            <a:endParaRPr lang="en-US" altLang="en-US" sz="1100" b="0"/>
          </a:p>
        </p:txBody>
      </p:sp>
    </p:spTree>
    <p:extLst>
      <p:ext uri="{BB962C8B-B14F-4D97-AF65-F5344CB8AC3E}">
        <p14:creationId xmlns:p14="http://schemas.microsoft.com/office/powerpoint/2010/main" val="4036423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In vitro transcription of many genes yield much larger RNA than expected…. (rho absent in invitro transcription system)</a:t>
            </a:r>
          </a:p>
        </p:txBody>
      </p:sp>
    </p:spTree>
    <p:extLst>
      <p:ext uri="{BB962C8B-B14F-4D97-AF65-F5344CB8AC3E}">
        <p14:creationId xmlns:p14="http://schemas.microsoft.com/office/powerpoint/2010/main" val="1094806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In vitro transcription of many genes yield much larger RNA than expected…. (rho absent in invitro transcription system)</a:t>
            </a:r>
          </a:p>
        </p:txBody>
      </p:sp>
    </p:spTree>
    <p:extLst>
      <p:ext uri="{BB962C8B-B14F-4D97-AF65-F5344CB8AC3E}">
        <p14:creationId xmlns:p14="http://schemas.microsoft.com/office/powerpoint/2010/main" val="158732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EF1FC-4193-456D-AFF9-571F87C02B28}" type="slidenum">
              <a:rPr lang="en-US" altLang="en-US" smtClean="0"/>
              <a:pPr/>
              <a:t>22</a:t>
            </a:fld>
            <a:endParaRPr lang="en-US" altLang="en-US"/>
          </a:p>
        </p:txBody>
      </p:sp>
    </p:spTree>
    <p:extLst>
      <p:ext uri="{BB962C8B-B14F-4D97-AF65-F5344CB8AC3E}">
        <p14:creationId xmlns:p14="http://schemas.microsoft.com/office/powerpoint/2010/main" val="61658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349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fld id="{50D27590-5DE5-4787-9238-2E9280B4C91B}" type="slidenum">
              <a:rPr lang="en-US" altLang="en-US" sz="1100" b="0"/>
              <a:pPr/>
              <a:t>26</a:t>
            </a:fld>
            <a:endParaRPr lang="en-US" altLang="en-US" sz="1100" b="0"/>
          </a:p>
        </p:txBody>
      </p:sp>
    </p:spTree>
    <p:extLst>
      <p:ext uri="{BB962C8B-B14F-4D97-AF65-F5344CB8AC3E}">
        <p14:creationId xmlns:p14="http://schemas.microsoft.com/office/powerpoint/2010/main" val="2231116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451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fld id="{B8A9E55D-04E5-457B-A9FD-43CD6906E5F6}" type="slidenum">
              <a:rPr lang="en-US" altLang="en-US" sz="1100" b="0"/>
              <a:pPr/>
              <a:t>28</a:t>
            </a:fld>
            <a:endParaRPr lang="en-US" altLang="en-US" sz="1100" b="0"/>
          </a:p>
        </p:txBody>
      </p:sp>
    </p:spTree>
    <p:extLst>
      <p:ext uri="{BB962C8B-B14F-4D97-AF65-F5344CB8AC3E}">
        <p14:creationId xmlns:p14="http://schemas.microsoft.com/office/powerpoint/2010/main" val="3442001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554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fld id="{3A8CF932-47BA-459F-BB75-3802F9AA58B0}" type="slidenum">
              <a:rPr lang="en-US" altLang="en-US" sz="1100" b="0"/>
              <a:pPr/>
              <a:t>29</a:t>
            </a:fld>
            <a:endParaRPr lang="en-US" altLang="en-US" sz="1100" b="0"/>
          </a:p>
        </p:txBody>
      </p:sp>
    </p:spTree>
    <p:extLst>
      <p:ext uri="{BB962C8B-B14F-4D97-AF65-F5344CB8AC3E}">
        <p14:creationId xmlns:p14="http://schemas.microsoft.com/office/powerpoint/2010/main" val="99233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7B32CE13-1A2F-497D-AD03-E800A9310BFB}" type="slidenum">
              <a:rPr lang="en-US" altLang="en-US"/>
              <a:pPr/>
              <a:t>‹#›</a:t>
            </a:fld>
            <a:endParaRPr lang="en-US" altLang="en-US"/>
          </a:p>
        </p:txBody>
      </p:sp>
    </p:spTree>
    <p:extLst>
      <p:ext uri="{BB962C8B-B14F-4D97-AF65-F5344CB8AC3E}">
        <p14:creationId xmlns:p14="http://schemas.microsoft.com/office/powerpoint/2010/main" val="1733865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F19E9382-1833-4083-9172-A383CFAD39F1}" type="slidenum">
              <a:rPr lang="en-US" altLang="en-US"/>
              <a:pPr/>
              <a:t>‹#›</a:t>
            </a:fld>
            <a:endParaRPr lang="en-US" altLang="en-US"/>
          </a:p>
        </p:txBody>
      </p:sp>
    </p:spTree>
    <p:extLst>
      <p:ext uri="{BB962C8B-B14F-4D97-AF65-F5344CB8AC3E}">
        <p14:creationId xmlns:p14="http://schemas.microsoft.com/office/powerpoint/2010/main" val="1444754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BAFC64ED-8B33-44FA-A215-D41F4B88F590}" type="slidenum">
              <a:rPr lang="en-US" altLang="en-US"/>
              <a:pPr/>
              <a:t>‹#›</a:t>
            </a:fld>
            <a:endParaRPr lang="en-US" altLang="en-US"/>
          </a:p>
        </p:txBody>
      </p:sp>
    </p:spTree>
    <p:extLst>
      <p:ext uri="{BB962C8B-B14F-4D97-AF65-F5344CB8AC3E}">
        <p14:creationId xmlns:p14="http://schemas.microsoft.com/office/powerpoint/2010/main" val="791267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E6DD45DD-D3DD-4B1D-A972-8728C915EBF9}" type="slidenum">
              <a:rPr lang="en-US" altLang="en-US"/>
              <a:pPr/>
              <a:t>‹#›</a:t>
            </a:fld>
            <a:endParaRPr lang="en-US" altLang="en-US"/>
          </a:p>
        </p:txBody>
      </p:sp>
    </p:spTree>
    <p:extLst>
      <p:ext uri="{BB962C8B-B14F-4D97-AF65-F5344CB8AC3E}">
        <p14:creationId xmlns:p14="http://schemas.microsoft.com/office/powerpoint/2010/main" val="2842921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DBF19A49-8AB2-48BE-AA0E-78CD36510131}" type="slidenum">
              <a:rPr lang="en-US" altLang="en-US"/>
              <a:pPr/>
              <a:t>‹#›</a:t>
            </a:fld>
            <a:endParaRPr lang="en-US" altLang="en-US"/>
          </a:p>
        </p:txBody>
      </p:sp>
    </p:spTree>
    <p:extLst>
      <p:ext uri="{BB962C8B-B14F-4D97-AF65-F5344CB8AC3E}">
        <p14:creationId xmlns:p14="http://schemas.microsoft.com/office/powerpoint/2010/main" val="2257964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550019D0-28AE-4844-B735-F4EF6C92EBC3}" type="slidenum">
              <a:rPr lang="en-US" altLang="en-US"/>
              <a:pPr/>
              <a:t>‹#›</a:t>
            </a:fld>
            <a:endParaRPr lang="en-US" altLang="en-US"/>
          </a:p>
        </p:txBody>
      </p:sp>
    </p:spTree>
    <p:extLst>
      <p:ext uri="{BB962C8B-B14F-4D97-AF65-F5344CB8AC3E}">
        <p14:creationId xmlns:p14="http://schemas.microsoft.com/office/powerpoint/2010/main" val="3643158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fld id="{FED8AC20-00EE-4C14-A055-3BF2CA6B3442}" type="slidenum">
              <a:rPr lang="en-US" altLang="en-US"/>
              <a:pPr/>
              <a:t>‹#›</a:t>
            </a:fld>
            <a:endParaRPr lang="en-US" altLang="en-US"/>
          </a:p>
        </p:txBody>
      </p:sp>
    </p:spTree>
    <p:extLst>
      <p:ext uri="{BB962C8B-B14F-4D97-AF65-F5344CB8AC3E}">
        <p14:creationId xmlns:p14="http://schemas.microsoft.com/office/powerpoint/2010/main" val="4100664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fld id="{34499DC6-9A7F-4978-A492-D207A6B79B35}" type="slidenum">
              <a:rPr lang="en-US" altLang="en-US"/>
              <a:pPr/>
              <a:t>‹#›</a:t>
            </a:fld>
            <a:endParaRPr lang="en-US" altLang="en-US"/>
          </a:p>
        </p:txBody>
      </p:sp>
    </p:spTree>
    <p:extLst>
      <p:ext uri="{BB962C8B-B14F-4D97-AF65-F5344CB8AC3E}">
        <p14:creationId xmlns:p14="http://schemas.microsoft.com/office/powerpoint/2010/main" val="3964254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fld id="{DC0EF1D7-769F-40D3-BDA8-BFF0E51BB3AF}" type="slidenum">
              <a:rPr lang="en-US" altLang="en-US"/>
              <a:pPr/>
              <a:t>‹#›</a:t>
            </a:fld>
            <a:endParaRPr lang="en-US" altLang="en-US"/>
          </a:p>
        </p:txBody>
      </p:sp>
    </p:spTree>
    <p:extLst>
      <p:ext uri="{BB962C8B-B14F-4D97-AF65-F5344CB8AC3E}">
        <p14:creationId xmlns:p14="http://schemas.microsoft.com/office/powerpoint/2010/main" val="3647944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83FBD011-F21F-4D75-A799-E92F442CE319}" type="slidenum">
              <a:rPr lang="en-US" altLang="en-US"/>
              <a:pPr/>
              <a:t>‹#›</a:t>
            </a:fld>
            <a:endParaRPr lang="en-US" altLang="en-US"/>
          </a:p>
        </p:txBody>
      </p:sp>
    </p:spTree>
    <p:extLst>
      <p:ext uri="{BB962C8B-B14F-4D97-AF65-F5344CB8AC3E}">
        <p14:creationId xmlns:p14="http://schemas.microsoft.com/office/powerpoint/2010/main" val="2047123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50ECDA40-2E3F-4BB3-9BFD-62C1CD967390}" type="slidenum">
              <a:rPr lang="en-US" altLang="en-US"/>
              <a:pPr/>
              <a:t>‹#›</a:t>
            </a:fld>
            <a:endParaRPr lang="en-US" altLang="en-US"/>
          </a:p>
        </p:txBody>
      </p:sp>
    </p:spTree>
    <p:extLst>
      <p:ext uri="{BB962C8B-B14F-4D97-AF65-F5344CB8AC3E}">
        <p14:creationId xmlns:p14="http://schemas.microsoft.com/office/powerpoint/2010/main" val="1113856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400" b="0"/>
            </a:lvl1pPr>
          </a:lstStyle>
          <a:p>
            <a:fld id="{45699509-8BA9-4F91-90C0-5B0E37238ED8}"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wmf"/></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jpeg"/></Relationships>
</file>

<file path=ppt/slides/_rels/slide3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tiff"/></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50.png"/><Relationship Id="rId3" Type="http://schemas.openxmlformats.org/officeDocument/2006/relationships/notesSlide" Target="../notesSlides/notesSlide15.xml"/><Relationship Id="rId7" Type="http://schemas.openxmlformats.org/officeDocument/2006/relationships/image" Target="../media/image47.png"/><Relationship Id="rId12" Type="http://schemas.openxmlformats.org/officeDocument/2006/relationships/oleObject" Target="../embeddings/oleObject5.bin"/><Relationship Id="rId17" Type="http://schemas.openxmlformats.org/officeDocument/2006/relationships/image" Target="../media/image52.png"/><Relationship Id="rId2" Type="http://schemas.openxmlformats.org/officeDocument/2006/relationships/slideLayout" Target="../slideLayouts/slideLayout2.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9.png"/><Relationship Id="rId5" Type="http://schemas.openxmlformats.org/officeDocument/2006/relationships/image" Target="../media/image46.png"/><Relationship Id="rId15" Type="http://schemas.openxmlformats.org/officeDocument/2006/relationships/image" Target="../media/image51.png"/><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48.png"/><Relationship Id="rId14" Type="http://schemas.openxmlformats.org/officeDocument/2006/relationships/oleObject" Target="../embeddings/oleObject6.bin"/></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8.wmf"/><Relationship Id="rId4" Type="http://schemas.openxmlformats.org/officeDocument/2006/relationships/image" Target="../media/image57.gif"/></Relationships>
</file>

<file path=ppt/slides/_rels/slide4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jpeg"/></Relationships>
</file>

<file path=ppt/slides/_rels/slide4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www.youtube.com/watch?v=gG7uCskUOrA" TargetMode="External"/><Relationship Id="rId5" Type="http://schemas.openxmlformats.org/officeDocument/2006/relationships/hyperlink" Target="https://www.youtube.com/watch?v=Ikq9AcBcohA" TargetMode="External"/><Relationship Id="rId4" Type="http://schemas.openxmlformats.org/officeDocument/2006/relationships/hyperlink" Target="http://highered.mheducation.com/sites/0072507470/student_view0/chapter3/animation__mrna_synthesis__transcription___quiz_2_.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723900" y="762000"/>
            <a:ext cx="7696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ctr">
              <a:spcBef>
                <a:spcPct val="0"/>
              </a:spcBef>
              <a:buFontTx/>
              <a:buNone/>
            </a:pPr>
            <a:r>
              <a:rPr lang="en-US" altLang="en-US" sz="7200" b="1" dirty="0">
                <a:latin typeface="Arial" panose="020B0604020202020204" pitchFamily="34" charset="0"/>
              </a:rPr>
              <a:t>Science of Living System</a:t>
            </a:r>
          </a:p>
        </p:txBody>
      </p:sp>
      <p:sp>
        <p:nvSpPr>
          <p:cNvPr id="4100" name="Rectangle 1"/>
          <p:cNvSpPr>
            <a:spLocks noChangeArrowheads="1"/>
          </p:cNvSpPr>
          <p:nvPr/>
        </p:nvSpPr>
        <p:spPr bwMode="auto">
          <a:xfrm>
            <a:off x="1257300" y="4433888"/>
            <a:ext cx="66294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ctr" eaLnBrk="1" hangingPunct="1">
              <a:spcBef>
                <a:spcPct val="0"/>
              </a:spcBef>
              <a:buFontTx/>
              <a:buNone/>
            </a:pPr>
            <a:r>
              <a:rPr lang="en-US" altLang="en-US" sz="3600" b="1" dirty="0">
                <a:solidFill>
                  <a:srgbClr val="0000FF"/>
                </a:solidFill>
                <a:latin typeface="Arial" panose="020B0604020202020204" pitchFamily="34" charset="0"/>
              </a:rPr>
              <a:t>Arindam Mondal</a:t>
            </a:r>
          </a:p>
          <a:p>
            <a:pPr algn="ctr" eaLnBrk="1" hangingPunct="1">
              <a:spcBef>
                <a:spcPct val="0"/>
              </a:spcBef>
              <a:buFontTx/>
              <a:buNone/>
            </a:pPr>
            <a:r>
              <a:rPr lang="en-US" altLang="en-US" sz="2800" dirty="0">
                <a:latin typeface="Arial" panose="020B0604020202020204" pitchFamily="34" charset="0"/>
              </a:rPr>
              <a:t>School of Bioscience</a:t>
            </a:r>
          </a:p>
          <a:p>
            <a:pPr algn="ctr" eaLnBrk="1" hangingPunct="1">
              <a:spcBef>
                <a:spcPct val="0"/>
              </a:spcBef>
              <a:buFontTx/>
              <a:buNone/>
            </a:pPr>
            <a:r>
              <a:rPr lang="en-US" altLang="en-US" sz="2800" i="1" dirty="0">
                <a:latin typeface="Arial" panose="020B0604020202020204" pitchFamily="34" charset="0"/>
              </a:rPr>
              <a:t>Email: </a:t>
            </a:r>
            <a:r>
              <a:rPr lang="en-US" altLang="en-US" sz="2800" i="1" dirty="0" err="1">
                <a:solidFill>
                  <a:srgbClr val="0000FF"/>
                </a:solidFill>
                <a:latin typeface="Arial" panose="020B0604020202020204" pitchFamily="34" charset="0"/>
              </a:rPr>
              <a:t>arindam.mondal</a:t>
            </a:r>
            <a:r>
              <a:rPr lang="en-US" altLang="en-US" sz="2800" b="1" i="1" dirty="0" err="1">
                <a:solidFill>
                  <a:srgbClr val="0000FF"/>
                </a:solidFill>
                <a:latin typeface="Arial" panose="020B0604020202020204" pitchFamily="34" charset="0"/>
              </a:rPr>
              <a:t>@iitkgp.ac.in</a:t>
            </a:r>
            <a:endParaRPr lang="en-US" altLang="en-US" sz="2800" b="1" i="1" dirty="0">
              <a:solidFill>
                <a:srgbClr val="0000FF"/>
              </a:solidFill>
              <a:latin typeface="Arial" panose="020B0604020202020204" pitchFamily="34" charset="0"/>
            </a:endParaRPr>
          </a:p>
          <a:p>
            <a:pPr algn="ctr" eaLnBrk="1" hangingPunct="1">
              <a:spcBef>
                <a:spcPct val="0"/>
              </a:spcBef>
              <a:buFontTx/>
              <a:buNone/>
            </a:pPr>
            <a:endParaRPr lang="en-IN" altLang="en-US" sz="2800" i="1" dirty="0">
              <a:latin typeface="Arial" panose="020B0604020202020204" pitchFamily="34" charset="0"/>
            </a:endParaRPr>
          </a:p>
        </p:txBody>
      </p:sp>
      <p:sp>
        <p:nvSpPr>
          <p:cNvPr id="4101" name="TextBox 2"/>
          <p:cNvSpPr txBox="1">
            <a:spLocks noChangeArrowheads="1"/>
          </p:cNvSpPr>
          <p:nvPr/>
        </p:nvSpPr>
        <p:spPr bwMode="auto">
          <a:xfrm>
            <a:off x="2984500" y="5943600"/>
            <a:ext cx="32346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r>
              <a:rPr lang="en-US" altLang="en-US" sz="2800" i="1" dirty="0">
                <a:latin typeface="Arial" panose="020B0604020202020204" pitchFamily="34" charset="0"/>
              </a:rPr>
              <a:t>Tel</a:t>
            </a:r>
            <a:r>
              <a:rPr lang="en-US" altLang="en-US" sz="2800" i="1">
                <a:latin typeface="Arial" panose="020B0604020202020204" pitchFamily="34" charset="0"/>
              </a:rPr>
              <a:t>: 03222-260518</a:t>
            </a:r>
            <a:endParaRPr lang="en-US" altLang="en-US" sz="2800" i="1" dirty="0">
              <a:latin typeface="Arial" panose="020B0604020202020204" pitchFamily="34" charset="0"/>
            </a:endParaRPr>
          </a:p>
        </p:txBody>
      </p:sp>
      <p:sp>
        <p:nvSpPr>
          <p:cNvPr id="4102" name="TextBox 1"/>
          <p:cNvSpPr txBox="1">
            <a:spLocks noChangeArrowheads="1"/>
          </p:cNvSpPr>
          <p:nvPr/>
        </p:nvSpPr>
        <p:spPr bwMode="auto">
          <a:xfrm>
            <a:off x="3355975" y="3200400"/>
            <a:ext cx="24320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r>
              <a:rPr lang="en-CA" altLang="en-US" sz="4200" b="1" dirty="0">
                <a:latin typeface="Arial" panose="020B0604020202020204" pitchFamily="34" charset="0"/>
              </a:rPr>
              <a:t>BS20001</a:t>
            </a:r>
          </a:p>
        </p:txBody>
      </p:sp>
    </p:spTree>
    <p:extLst>
      <p:ext uri="{BB962C8B-B14F-4D97-AF65-F5344CB8AC3E}">
        <p14:creationId xmlns:p14="http://schemas.microsoft.com/office/powerpoint/2010/main" val="1398165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8"/>
          <p:cNvSpPr txBox="1">
            <a:spLocks noChangeArrowheads="1"/>
          </p:cNvSpPr>
          <p:nvPr/>
        </p:nvSpPr>
        <p:spPr bwMode="auto">
          <a:xfrm>
            <a:off x="2182813" y="76200"/>
            <a:ext cx="471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800"/>
              <a:t>Promoter for Transcription</a:t>
            </a:r>
          </a:p>
        </p:txBody>
      </p:sp>
      <p:grpSp>
        <p:nvGrpSpPr>
          <p:cNvPr id="15363" name="Group 34"/>
          <p:cNvGrpSpPr>
            <a:grpSpLocks/>
          </p:cNvGrpSpPr>
          <p:nvPr/>
        </p:nvGrpSpPr>
        <p:grpSpPr bwMode="auto">
          <a:xfrm>
            <a:off x="2713038" y="1587500"/>
            <a:ext cx="6207125" cy="935038"/>
            <a:chOff x="1079" y="1631"/>
            <a:chExt cx="3910" cy="589"/>
          </a:xfrm>
        </p:grpSpPr>
        <p:grpSp>
          <p:nvGrpSpPr>
            <p:cNvPr id="15403" name="Group 20"/>
            <p:cNvGrpSpPr>
              <a:grpSpLocks/>
            </p:cNvGrpSpPr>
            <p:nvPr/>
          </p:nvGrpSpPr>
          <p:grpSpPr bwMode="auto">
            <a:xfrm>
              <a:off x="1079" y="1778"/>
              <a:ext cx="3910" cy="432"/>
              <a:chOff x="925" y="2930"/>
              <a:chExt cx="3910" cy="432"/>
            </a:xfrm>
          </p:grpSpPr>
          <p:sp>
            <p:nvSpPr>
              <p:cNvPr id="15407" name="Line 10"/>
              <p:cNvSpPr>
                <a:spLocks noChangeShapeType="1"/>
              </p:cNvSpPr>
              <p:nvPr/>
            </p:nvSpPr>
            <p:spPr bwMode="auto">
              <a:xfrm>
                <a:off x="1128" y="3083"/>
                <a:ext cx="350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5408" name="Line 11"/>
              <p:cNvSpPr>
                <a:spLocks noChangeShapeType="1"/>
              </p:cNvSpPr>
              <p:nvPr/>
            </p:nvSpPr>
            <p:spPr bwMode="auto">
              <a:xfrm>
                <a:off x="1129" y="3204"/>
                <a:ext cx="350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5409" name="Text Box 16"/>
              <p:cNvSpPr txBox="1">
                <a:spLocks noChangeArrowheads="1"/>
              </p:cNvSpPr>
              <p:nvPr/>
            </p:nvSpPr>
            <p:spPr bwMode="auto">
              <a:xfrm>
                <a:off x="932" y="2930"/>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5’</a:t>
                </a:r>
              </a:p>
            </p:txBody>
          </p:sp>
          <p:sp>
            <p:nvSpPr>
              <p:cNvPr id="15410" name="Text Box 17"/>
              <p:cNvSpPr txBox="1">
                <a:spLocks noChangeArrowheads="1"/>
              </p:cNvSpPr>
              <p:nvPr/>
            </p:nvSpPr>
            <p:spPr bwMode="auto">
              <a:xfrm>
                <a:off x="4599" y="3131"/>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5’</a:t>
                </a:r>
              </a:p>
            </p:txBody>
          </p:sp>
          <p:sp>
            <p:nvSpPr>
              <p:cNvPr id="15411" name="Text Box 18"/>
              <p:cNvSpPr txBox="1">
                <a:spLocks noChangeArrowheads="1"/>
              </p:cNvSpPr>
              <p:nvPr/>
            </p:nvSpPr>
            <p:spPr bwMode="auto">
              <a:xfrm>
                <a:off x="925" y="3123"/>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3’</a:t>
                </a:r>
              </a:p>
            </p:txBody>
          </p:sp>
          <p:sp>
            <p:nvSpPr>
              <p:cNvPr id="15412" name="Text Box 19"/>
              <p:cNvSpPr txBox="1">
                <a:spLocks noChangeArrowheads="1"/>
              </p:cNvSpPr>
              <p:nvPr/>
            </p:nvSpPr>
            <p:spPr bwMode="auto">
              <a:xfrm>
                <a:off x="4607" y="294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3’</a:t>
                </a:r>
              </a:p>
            </p:txBody>
          </p:sp>
        </p:grpSp>
        <p:sp>
          <p:nvSpPr>
            <p:cNvPr id="15404" name="Text Box 22"/>
            <p:cNvSpPr txBox="1">
              <a:spLocks noChangeArrowheads="1"/>
            </p:cNvSpPr>
            <p:nvPr/>
          </p:nvSpPr>
          <p:spPr bwMode="auto">
            <a:xfrm>
              <a:off x="3884" y="1631"/>
              <a:ext cx="24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solidFill>
                    <a:srgbClr val="006600"/>
                  </a:solidFill>
                </a:rPr>
                <a:t>+1</a:t>
              </a:r>
            </a:p>
          </p:txBody>
        </p:sp>
        <p:sp>
          <p:nvSpPr>
            <p:cNvPr id="15405" name="Text Box 23"/>
            <p:cNvSpPr txBox="1">
              <a:spLocks noChangeArrowheads="1"/>
            </p:cNvSpPr>
            <p:nvPr/>
          </p:nvSpPr>
          <p:spPr bwMode="auto">
            <a:xfrm>
              <a:off x="3953" y="1753"/>
              <a:ext cx="91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solidFill>
                    <a:srgbClr val="0000FF"/>
                  </a:solidFill>
                </a:rPr>
                <a:t>ATTGCGATGG</a:t>
              </a:r>
            </a:p>
          </p:txBody>
        </p:sp>
        <p:sp>
          <p:nvSpPr>
            <p:cNvPr id="15406" name="Text Box 24"/>
            <p:cNvSpPr txBox="1">
              <a:spLocks noChangeArrowheads="1"/>
            </p:cNvSpPr>
            <p:nvPr/>
          </p:nvSpPr>
          <p:spPr bwMode="auto">
            <a:xfrm>
              <a:off x="3954" y="2028"/>
              <a:ext cx="90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solidFill>
                    <a:srgbClr val="0000FF"/>
                  </a:solidFill>
                </a:rPr>
                <a:t>TAACGCTACC</a:t>
              </a:r>
            </a:p>
          </p:txBody>
        </p:sp>
      </p:grpSp>
      <p:grpSp>
        <p:nvGrpSpPr>
          <p:cNvPr id="4" name="Group 32"/>
          <p:cNvGrpSpPr>
            <a:grpSpLocks/>
          </p:cNvGrpSpPr>
          <p:nvPr/>
        </p:nvGrpSpPr>
        <p:grpSpPr bwMode="auto">
          <a:xfrm>
            <a:off x="7102475" y="2413000"/>
            <a:ext cx="1778000" cy="574675"/>
            <a:chOff x="3844" y="2151"/>
            <a:chExt cx="1120" cy="362"/>
          </a:xfrm>
        </p:grpSpPr>
        <p:sp>
          <p:nvSpPr>
            <p:cNvPr id="15399" name="Freeform 25"/>
            <p:cNvSpPr>
              <a:spLocks/>
            </p:cNvSpPr>
            <p:nvPr/>
          </p:nvSpPr>
          <p:spPr bwMode="auto">
            <a:xfrm>
              <a:off x="4015" y="2252"/>
              <a:ext cx="755" cy="110"/>
            </a:xfrm>
            <a:custGeom>
              <a:avLst/>
              <a:gdLst>
                <a:gd name="T0" fmla="*/ 0 w 755"/>
                <a:gd name="T1" fmla="*/ 110 h 110"/>
                <a:gd name="T2" fmla="*/ 187 w 755"/>
                <a:gd name="T3" fmla="*/ 12 h 110"/>
                <a:gd name="T4" fmla="*/ 268 w 755"/>
                <a:gd name="T5" fmla="*/ 45 h 110"/>
                <a:gd name="T6" fmla="*/ 357 w 755"/>
                <a:gd name="T7" fmla="*/ 45 h 110"/>
                <a:gd name="T8" fmla="*/ 463 w 755"/>
                <a:gd name="T9" fmla="*/ 12 h 110"/>
                <a:gd name="T10" fmla="*/ 593 w 755"/>
                <a:gd name="T11" fmla="*/ 4 h 110"/>
                <a:gd name="T12" fmla="*/ 674 w 755"/>
                <a:gd name="T13" fmla="*/ 37 h 110"/>
                <a:gd name="T14" fmla="*/ 755 w 755"/>
                <a:gd name="T15" fmla="*/ 37 h 110"/>
                <a:gd name="T16" fmla="*/ 0 60000 65536"/>
                <a:gd name="T17" fmla="*/ 0 60000 65536"/>
                <a:gd name="T18" fmla="*/ 0 60000 65536"/>
                <a:gd name="T19" fmla="*/ 0 60000 65536"/>
                <a:gd name="T20" fmla="*/ 0 60000 65536"/>
                <a:gd name="T21" fmla="*/ 0 60000 65536"/>
                <a:gd name="T22" fmla="*/ 0 60000 65536"/>
                <a:gd name="T23" fmla="*/ 0 60000 65536"/>
                <a:gd name="T24" fmla="*/ 0 w 755"/>
                <a:gd name="T25" fmla="*/ 0 h 110"/>
                <a:gd name="T26" fmla="*/ 755 w 755"/>
                <a:gd name="T27" fmla="*/ 110 h 1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5" h="110">
                  <a:moveTo>
                    <a:pt x="0" y="110"/>
                  </a:moveTo>
                  <a:cubicBezTo>
                    <a:pt x="71" y="66"/>
                    <a:pt x="142" y="23"/>
                    <a:pt x="187" y="12"/>
                  </a:cubicBezTo>
                  <a:cubicBezTo>
                    <a:pt x="232" y="1"/>
                    <a:pt x="240" y="40"/>
                    <a:pt x="268" y="45"/>
                  </a:cubicBezTo>
                  <a:cubicBezTo>
                    <a:pt x="296" y="50"/>
                    <a:pt x="325" y="50"/>
                    <a:pt x="357" y="45"/>
                  </a:cubicBezTo>
                  <a:cubicBezTo>
                    <a:pt x="389" y="40"/>
                    <a:pt x="424" y="19"/>
                    <a:pt x="463" y="12"/>
                  </a:cubicBezTo>
                  <a:cubicBezTo>
                    <a:pt x="502" y="5"/>
                    <a:pt x="558" y="0"/>
                    <a:pt x="593" y="4"/>
                  </a:cubicBezTo>
                  <a:cubicBezTo>
                    <a:pt x="628" y="8"/>
                    <a:pt x="647" y="32"/>
                    <a:pt x="674" y="37"/>
                  </a:cubicBezTo>
                  <a:cubicBezTo>
                    <a:pt x="701" y="42"/>
                    <a:pt x="742" y="37"/>
                    <a:pt x="755" y="37"/>
                  </a:cubicBezTo>
                </a:path>
              </a:pathLst>
            </a:cu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sp>
          <p:nvSpPr>
            <p:cNvPr id="15400" name="Text Box 26"/>
            <p:cNvSpPr txBox="1">
              <a:spLocks noChangeArrowheads="1"/>
            </p:cNvSpPr>
            <p:nvPr/>
          </p:nvSpPr>
          <p:spPr bwMode="auto">
            <a:xfrm>
              <a:off x="3844" y="222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5’</a:t>
              </a:r>
            </a:p>
          </p:txBody>
        </p:sp>
        <p:sp>
          <p:nvSpPr>
            <p:cNvPr id="15401" name="Text Box 27"/>
            <p:cNvSpPr txBox="1">
              <a:spLocks noChangeArrowheads="1"/>
            </p:cNvSpPr>
            <p:nvPr/>
          </p:nvSpPr>
          <p:spPr bwMode="auto">
            <a:xfrm>
              <a:off x="4736" y="2151"/>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3’</a:t>
              </a:r>
            </a:p>
          </p:txBody>
        </p:sp>
        <p:sp>
          <p:nvSpPr>
            <p:cNvPr id="15402" name="Text Box 29"/>
            <p:cNvSpPr txBox="1">
              <a:spLocks noChangeArrowheads="1"/>
            </p:cNvSpPr>
            <p:nvPr/>
          </p:nvSpPr>
          <p:spPr bwMode="auto">
            <a:xfrm>
              <a:off x="3928" y="2321"/>
              <a:ext cx="95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solidFill>
                    <a:srgbClr val="0000FF"/>
                  </a:solidFill>
                </a:rPr>
                <a:t>AUUGCGAUGG</a:t>
              </a:r>
            </a:p>
          </p:txBody>
        </p:sp>
      </p:grpSp>
      <p:grpSp>
        <p:nvGrpSpPr>
          <p:cNvPr id="5" name="Group 33"/>
          <p:cNvGrpSpPr>
            <a:grpSpLocks/>
          </p:cNvGrpSpPr>
          <p:nvPr/>
        </p:nvGrpSpPr>
        <p:grpSpPr bwMode="auto">
          <a:xfrm>
            <a:off x="514350" y="1855788"/>
            <a:ext cx="2274888" cy="642937"/>
            <a:chOff x="234" y="1800"/>
            <a:chExt cx="1433" cy="405"/>
          </a:xfrm>
        </p:grpSpPr>
        <p:sp>
          <p:nvSpPr>
            <p:cNvPr id="15397" name="Text Box 30"/>
            <p:cNvSpPr txBox="1">
              <a:spLocks noChangeArrowheads="1"/>
            </p:cNvSpPr>
            <p:nvPr/>
          </p:nvSpPr>
          <p:spPr bwMode="auto">
            <a:xfrm>
              <a:off x="673" y="1800"/>
              <a:ext cx="99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a:t>Coding strand</a:t>
              </a:r>
              <a:endParaRPr lang="en-US" altLang="en-US" dirty="0"/>
            </a:p>
          </p:txBody>
        </p:sp>
        <p:sp>
          <p:nvSpPr>
            <p:cNvPr id="15398" name="Text Box 31"/>
            <p:cNvSpPr txBox="1">
              <a:spLocks noChangeArrowheads="1"/>
            </p:cNvSpPr>
            <p:nvPr/>
          </p:nvSpPr>
          <p:spPr bwMode="auto">
            <a:xfrm>
              <a:off x="234" y="1992"/>
              <a:ext cx="143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a:t>         Template strand</a:t>
              </a:r>
            </a:p>
          </p:txBody>
        </p:sp>
      </p:grpSp>
      <p:grpSp>
        <p:nvGrpSpPr>
          <p:cNvPr id="6" name="Group 41"/>
          <p:cNvGrpSpPr>
            <a:grpSpLocks/>
          </p:cNvGrpSpPr>
          <p:nvPr/>
        </p:nvGrpSpPr>
        <p:grpSpPr bwMode="auto">
          <a:xfrm>
            <a:off x="5570538" y="1614488"/>
            <a:ext cx="1042988" cy="927100"/>
            <a:chOff x="2879" y="1648"/>
            <a:chExt cx="657" cy="584"/>
          </a:xfrm>
        </p:grpSpPr>
        <p:sp>
          <p:nvSpPr>
            <p:cNvPr id="15391" name="Text Box 35"/>
            <p:cNvSpPr txBox="1">
              <a:spLocks noChangeArrowheads="1"/>
            </p:cNvSpPr>
            <p:nvPr/>
          </p:nvSpPr>
          <p:spPr bwMode="auto">
            <a:xfrm>
              <a:off x="2973" y="1753"/>
              <a:ext cx="56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solidFill>
                    <a:srgbClr val="006600"/>
                  </a:solidFill>
                </a:rPr>
                <a:t>TATAAT</a:t>
              </a:r>
            </a:p>
          </p:txBody>
        </p:sp>
        <p:sp>
          <p:nvSpPr>
            <p:cNvPr id="15393" name="Text Box 37"/>
            <p:cNvSpPr txBox="1">
              <a:spLocks noChangeArrowheads="1"/>
            </p:cNvSpPr>
            <p:nvPr/>
          </p:nvSpPr>
          <p:spPr bwMode="auto">
            <a:xfrm>
              <a:off x="3074" y="1648"/>
              <a:ext cx="27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solidFill>
                    <a:srgbClr val="006600"/>
                  </a:solidFill>
                </a:rPr>
                <a:t>-10</a:t>
              </a:r>
            </a:p>
          </p:txBody>
        </p:sp>
        <p:sp>
          <p:nvSpPr>
            <p:cNvPr id="15395" name="Text Box 39"/>
            <p:cNvSpPr txBox="1">
              <a:spLocks noChangeArrowheads="1"/>
            </p:cNvSpPr>
            <p:nvPr/>
          </p:nvSpPr>
          <p:spPr bwMode="auto">
            <a:xfrm>
              <a:off x="2879" y="2038"/>
              <a:ext cx="61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dirty="0">
                  <a:solidFill>
                    <a:srgbClr val="006600"/>
                  </a:solidFill>
                </a:rPr>
                <a:t>Promoter</a:t>
              </a:r>
            </a:p>
          </p:txBody>
        </p:sp>
      </p:grpSp>
      <p:sp>
        <p:nvSpPr>
          <p:cNvPr id="15367" name="Text Box 71"/>
          <p:cNvSpPr txBox="1">
            <a:spLocks noChangeArrowheads="1"/>
          </p:cNvSpPr>
          <p:nvPr/>
        </p:nvSpPr>
        <p:spPr bwMode="auto">
          <a:xfrm>
            <a:off x="3684588" y="2674938"/>
            <a:ext cx="2790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a:t>Prokaryotic promoter</a:t>
            </a:r>
          </a:p>
        </p:txBody>
      </p:sp>
      <p:grpSp>
        <p:nvGrpSpPr>
          <p:cNvPr id="7" name="Group 132"/>
          <p:cNvGrpSpPr>
            <a:grpSpLocks/>
          </p:cNvGrpSpPr>
          <p:nvPr/>
        </p:nvGrpSpPr>
        <p:grpSpPr bwMode="auto">
          <a:xfrm>
            <a:off x="962025" y="3824288"/>
            <a:ext cx="7920038" cy="1512887"/>
            <a:chOff x="377" y="1640"/>
            <a:chExt cx="4989" cy="953"/>
          </a:xfrm>
        </p:grpSpPr>
        <p:grpSp>
          <p:nvGrpSpPr>
            <p:cNvPr id="15370" name="Group 69"/>
            <p:cNvGrpSpPr>
              <a:grpSpLocks/>
            </p:cNvGrpSpPr>
            <p:nvPr/>
          </p:nvGrpSpPr>
          <p:grpSpPr bwMode="auto">
            <a:xfrm>
              <a:off x="377" y="1640"/>
              <a:ext cx="4989" cy="737"/>
              <a:chOff x="97" y="3000"/>
              <a:chExt cx="4989" cy="737"/>
            </a:xfrm>
          </p:grpSpPr>
          <p:grpSp>
            <p:nvGrpSpPr>
              <p:cNvPr id="15373" name="Group 44"/>
              <p:cNvGrpSpPr>
                <a:grpSpLocks/>
              </p:cNvGrpSpPr>
              <p:nvPr/>
            </p:nvGrpSpPr>
            <p:grpSpPr bwMode="auto">
              <a:xfrm>
                <a:off x="1176" y="3147"/>
                <a:ext cx="3910" cy="432"/>
                <a:chOff x="925" y="2930"/>
                <a:chExt cx="3910" cy="432"/>
              </a:xfrm>
            </p:grpSpPr>
            <p:sp>
              <p:nvSpPr>
                <p:cNvPr id="15385" name="Line 45"/>
                <p:cNvSpPr>
                  <a:spLocks noChangeShapeType="1"/>
                </p:cNvSpPr>
                <p:nvPr/>
              </p:nvSpPr>
              <p:spPr bwMode="auto">
                <a:xfrm>
                  <a:off x="1128" y="3083"/>
                  <a:ext cx="350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5386" name="Line 46"/>
                <p:cNvSpPr>
                  <a:spLocks noChangeShapeType="1"/>
                </p:cNvSpPr>
                <p:nvPr/>
              </p:nvSpPr>
              <p:spPr bwMode="auto">
                <a:xfrm>
                  <a:off x="1129" y="3204"/>
                  <a:ext cx="350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15387" name="Text Box 47"/>
                <p:cNvSpPr txBox="1">
                  <a:spLocks noChangeArrowheads="1"/>
                </p:cNvSpPr>
                <p:nvPr/>
              </p:nvSpPr>
              <p:spPr bwMode="auto">
                <a:xfrm>
                  <a:off x="932" y="2930"/>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5’</a:t>
                  </a:r>
                </a:p>
              </p:txBody>
            </p:sp>
            <p:sp>
              <p:nvSpPr>
                <p:cNvPr id="15388" name="Text Box 48"/>
                <p:cNvSpPr txBox="1">
                  <a:spLocks noChangeArrowheads="1"/>
                </p:cNvSpPr>
                <p:nvPr/>
              </p:nvSpPr>
              <p:spPr bwMode="auto">
                <a:xfrm>
                  <a:off x="4599" y="3131"/>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5’</a:t>
                  </a:r>
                </a:p>
              </p:txBody>
            </p:sp>
            <p:sp>
              <p:nvSpPr>
                <p:cNvPr id="15389" name="Text Box 49"/>
                <p:cNvSpPr txBox="1">
                  <a:spLocks noChangeArrowheads="1"/>
                </p:cNvSpPr>
                <p:nvPr/>
              </p:nvSpPr>
              <p:spPr bwMode="auto">
                <a:xfrm>
                  <a:off x="925" y="3123"/>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3’</a:t>
                  </a:r>
                </a:p>
              </p:txBody>
            </p:sp>
            <p:sp>
              <p:nvSpPr>
                <p:cNvPr id="15390" name="Text Box 50"/>
                <p:cNvSpPr txBox="1">
                  <a:spLocks noChangeArrowheads="1"/>
                </p:cNvSpPr>
                <p:nvPr/>
              </p:nvSpPr>
              <p:spPr bwMode="auto">
                <a:xfrm>
                  <a:off x="4607" y="294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3’</a:t>
                  </a:r>
                </a:p>
              </p:txBody>
            </p:sp>
          </p:grpSp>
          <p:sp>
            <p:nvSpPr>
              <p:cNvPr id="15374" name="Text Box 51"/>
              <p:cNvSpPr txBox="1">
                <a:spLocks noChangeArrowheads="1"/>
              </p:cNvSpPr>
              <p:nvPr/>
            </p:nvSpPr>
            <p:spPr bwMode="auto">
              <a:xfrm>
                <a:off x="3981" y="3000"/>
                <a:ext cx="24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solidFill>
                      <a:srgbClr val="006600"/>
                    </a:solidFill>
                  </a:rPr>
                  <a:t>+1</a:t>
                </a:r>
              </a:p>
            </p:txBody>
          </p:sp>
          <p:sp>
            <p:nvSpPr>
              <p:cNvPr id="15375" name="Text Box 52"/>
              <p:cNvSpPr txBox="1">
                <a:spLocks noChangeArrowheads="1"/>
              </p:cNvSpPr>
              <p:nvPr/>
            </p:nvSpPr>
            <p:spPr bwMode="auto">
              <a:xfrm>
                <a:off x="4050" y="3122"/>
                <a:ext cx="91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solidFill>
                      <a:srgbClr val="0000FF"/>
                    </a:solidFill>
                  </a:rPr>
                  <a:t>AGTGCTATGG</a:t>
                </a:r>
              </a:p>
            </p:txBody>
          </p:sp>
          <p:sp>
            <p:nvSpPr>
              <p:cNvPr id="15376" name="Text Box 53"/>
              <p:cNvSpPr txBox="1">
                <a:spLocks noChangeArrowheads="1"/>
              </p:cNvSpPr>
              <p:nvPr/>
            </p:nvSpPr>
            <p:spPr bwMode="auto">
              <a:xfrm>
                <a:off x="4051" y="3397"/>
                <a:ext cx="90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solidFill>
                      <a:srgbClr val="0000FF"/>
                    </a:solidFill>
                  </a:rPr>
                  <a:t>TCACGATACC</a:t>
                </a:r>
              </a:p>
            </p:txBody>
          </p:sp>
          <p:sp>
            <p:nvSpPr>
              <p:cNvPr id="15377" name="Text Box 60"/>
              <p:cNvSpPr txBox="1">
                <a:spLocks noChangeArrowheads="1"/>
              </p:cNvSpPr>
              <p:nvPr/>
            </p:nvSpPr>
            <p:spPr bwMode="auto">
              <a:xfrm>
                <a:off x="210" y="3169"/>
                <a:ext cx="99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a:t>Coding strand</a:t>
                </a:r>
              </a:p>
            </p:txBody>
          </p:sp>
          <p:sp>
            <p:nvSpPr>
              <p:cNvPr id="15378" name="Text Box 61"/>
              <p:cNvSpPr txBox="1">
                <a:spLocks noChangeArrowheads="1"/>
              </p:cNvSpPr>
              <p:nvPr/>
            </p:nvSpPr>
            <p:spPr bwMode="auto">
              <a:xfrm>
                <a:off x="97" y="3361"/>
                <a:ext cx="110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a:t>Template strand</a:t>
                </a:r>
              </a:p>
            </p:txBody>
          </p:sp>
          <p:sp>
            <p:nvSpPr>
              <p:cNvPr id="15379" name="Text Box 63"/>
              <p:cNvSpPr txBox="1">
                <a:spLocks noChangeArrowheads="1"/>
              </p:cNvSpPr>
              <p:nvPr/>
            </p:nvSpPr>
            <p:spPr bwMode="auto">
              <a:xfrm>
                <a:off x="3070" y="3122"/>
                <a:ext cx="5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solidFill>
                      <a:srgbClr val="006600"/>
                    </a:solidFill>
                  </a:rPr>
                  <a:t>TATAAA</a:t>
                </a:r>
              </a:p>
            </p:txBody>
          </p:sp>
          <p:sp>
            <p:nvSpPr>
              <p:cNvPr id="15381" name="Text Box 65"/>
              <p:cNvSpPr txBox="1">
                <a:spLocks noChangeArrowheads="1"/>
              </p:cNvSpPr>
              <p:nvPr/>
            </p:nvSpPr>
            <p:spPr bwMode="auto">
              <a:xfrm>
                <a:off x="3171" y="3017"/>
                <a:ext cx="27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solidFill>
                      <a:srgbClr val="006600"/>
                    </a:solidFill>
                  </a:rPr>
                  <a:t>-25</a:t>
                </a:r>
              </a:p>
            </p:txBody>
          </p:sp>
          <p:sp>
            <p:nvSpPr>
              <p:cNvPr id="15383" name="Text Box 67"/>
              <p:cNvSpPr txBox="1">
                <a:spLocks noChangeArrowheads="1"/>
              </p:cNvSpPr>
              <p:nvPr/>
            </p:nvSpPr>
            <p:spPr bwMode="auto">
              <a:xfrm>
                <a:off x="3030" y="3407"/>
                <a:ext cx="69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dirty="0">
                    <a:solidFill>
                      <a:srgbClr val="006600"/>
                    </a:solidFill>
                  </a:rPr>
                  <a:t>TATA box</a:t>
                </a:r>
              </a:p>
              <a:p>
                <a:pPr eaLnBrk="1" hangingPunct="1"/>
                <a:r>
                  <a:rPr lang="en-US" altLang="en-US" sz="1400" dirty="0">
                    <a:solidFill>
                      <a:srgbClr val="006600"/>
                    </a:solidFill>
                  </a:rPr>
                  <a:t>(Promoter)</a:t>
                </a:r>
              </a:p>
            </p:txBody>
          </p:sp>
        </p:grpSp>
        <p:sp>
          <p:nvSpPr>
            <p:cNvPr id="15372" name="Text Box 72"/>
            <p:cNvSpPr txBox="1">
              <a:spLocks noChangeArrowheads="1"/>
            </p:cNvSpPr>
            <p:nvPr/>
          </p:nvSpPr>
          <p:spPr bwMode="auto">
            <a:xfrm>
              <a:off x="2095" y="2341"/>
              <a:ext cx="16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a:t>Eukaryotic promoter</a:t>
              </a:r>
            </a:p>
          </p:txBody>
        </p:sp>
      </p:grpSp>
      <p:sp>
        <p:nvSpPr>
          <p:cNvPr id="15369" name="TextBox 1"/>
          <p:cNvSpPr txBox="1">
            <a:spLocks noChangeArrowheads="1"/>
          </p:cNvSpPr>
          <p:nvPr/>
        </p:nvSpPr>
        <p:spPr bwMode="auto">
          <a:xfrm>
            <a:off x="241540" y="661359"/>
            <a:ext cx="8678624"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dirty="0">
                <a:solidFill>
                  <a:srgbClr val="800000"/>
                </a:solidFill>
              </a:rPr>
              <a:t>Promoter is just like a “pointer” that points to the location of the information (gene) to be copied into mRNA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ppt_w/2"/>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ppt_w</p:attrName>
                                        </p:attrNameLst>
                                      </p:cBhvr>
                                      <p:tavLst>
                                        <p:tav tm="0">
                                          <p:val>
                                            <p:fltVal val="0"/>
                                          </p:val>
                                        </p:tav>
                                        <p:tav tm="100000">
                                          <p:val>
                                            <p:strVal val="#ppt_w"/>
                                          </p:val>
                                        </p:tav>
                                      </p:tavLst>
                                    </p:anim>
                                    <p:anim calcmode="lin" valueType="num">
                                      <p:cBhvr>
                                        <p:cTn id="10"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4"/>
          <p:cNvSpPr txBox="1">
            <a:spLocks noChangeArrowheads="1"/>
          </p:cNvSpPr>
          <p:nvPr/>
        </p:nvSpPr>
        <p:spPr bwMode="auto">
          <a:xfrm>
            <a:off x="3059113" y="98425"/>
            <a:ext cx="30527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800"/>
              <a:t>RNA Polymerase</a:t>
            </a:r>
          </a:p>
        </p:txBody>
      </p:sp>
      <p:grpSp>
        <p:nvGrpSpPr>
          <p:cNvPr id="17411" name="Group 12"/>
          <p:cNvGrpSpPr>
            <a:grpSpLocks/>
          </p:cNvGrpSpPr>
          <p:nvPr/>
        </p:nvGrpSpPr>
        <p:grpSpPr bwMode="auto">
          <a:xfrm>
            <a:off x="485775" y="2540000"/>
            <a:ext cx="4787900" cy="342900"/>
            <a:chOff x="214" y="3022"/>
            <a:chExt cx="3016" cy="216"/>
          </a:xfrm>
        </p:grpSpPr>
        <p:grpSp>
          <p:nvGrpSpPr>
            <p:cNvPr id="17460" name="Group 13"/>
            <p:cNvGrpSpPr>
              <a:grpSpLocks/>
            </p:cNvGrpSpPr>
            <p:nvPr/>
          </p:nvGrpSpPr>
          <p:grpSpPr bwMode="auto">
            <a:xfrm>
              <a:off x="1714" y="3071"/>
              <a:ext cx="1516" cy="167"/>
              <a:chOff x="975" y="1846"/>
              <a:chExt cx="1905" cy="216"/>
            </a:xfrm>
          </p:grpSpPr>
          <p:sp>
            <p:nvSpPr>
              <p:cNvPr id="17464" name="Freeform 14"/>
              <p:cNvSpPr>
                <a:spLocks/>
              </p:cNvSpPr>
              <p:nvPr/>
            </p:nvSpPr>
            <p:spPr bwMode="auto">
              <a:xfrm>
                <a:off x="982" y="1846"/>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sp>
            <p:nvSpPr>
              <p:cNvPr id="17465" name="Freeform 15"/>
              <p:cNvSpPr>
                <a:spLocks/>
              </p:cNvSpPr>
              <p:nvPr/>
            </p:nvSpPr>
            <p:spPr bwMode="auto">
              <a:xfrm>
                <a:off x="975" y="1877"/>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grpSp>
        <p:grpSp>
          <p:nvGrpSpPr>
            <p:cNvPr id="17461" name="Group 16"/>
            <p:cNvGrpSpPr>
              <a:grpSpLocks/>
            </p:cNvGrpSpPr>
            <p:nvPr/>
          </p:nvGrpSpPr>
          <p:grpSpPr bwMode="auto">
            <a:xfrm flipV="1">
              <a:off x="214" y="3022"/>
              <a:ext cx="1516" cy="167"/>
              <a:chOff x="975" y="1846"/>
              <a:chExt cx="1905" cy="216"/>
            </a:xfrm>
          </p:grpSpPr>
          <p:sp>
            <p:nvSpPr>
              <p:cNvPr id="17462" name="Freeform 17"/>
              <p:cNvSpPr>
                <a:spLocks/>
              </p:cNvSpPr>
              <p:nvPr/>
            </p:nvSpPr>
            <p:spPr bwMode="auto">
              <a:xfrm>
                <a:off x="982" y="1846"/>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sp>
            <p:nvSpPr>
              <p:cNvPr id="17463" name="Freeform 18"/>
              <p:cNvSpPr>
                <a:spLocks/>
              </p:cNvSpPr>
              <p:nvPr/>
            </p:nvSpPr>
            <p:spPr bwMode="auto">
              <a:xfrm>
                <a:off x="975" y="1877"/>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grpSp>
      </p:grpSp>
      <p:grpSp>
        <p:nvGrpSpPr>
          <p:cNvPr id="17412" name="Group 64"/>
          <p:cNvGrpSpPr>
            <a:grpSpLocks/>
          </p:cNvGrpSpPr>
          <p:nvPr/>
        </p:nvGrpSpPr>
        <p:grpSpPr bwMode="auto">
          <a:xfrm>
            <a:off x="485775" y="2025650"/>
            <a:ext cx="4787900" cy="895350"/>
            <a:chOff x="2581" y="652"/>
            <a:chExt cx="3016" cy="564"/>
          </a:xfrm>
        </p:grpSpPr>
        <p:grpSp>
          <p:nvGrpSpPr>
            <p:cNvPr id="17451" name="Group 19"/>
            <p:cNvGrpSpPr>
              <a:grpSpLocks/>
            </p:cNvGrpSpPr>
            <p:nvPr/>
          </p:nvGrpSpPr>
          <p:grpSpPr bwMode="auto">
            <a:xfrm>
              <a:off x="2581" y="976"/>
              <a:ext cx="3016" cy="216"/>
              <a:chOff x="214" y="3022"/>
              <a:chExt cx="3016" cy="216"/>
            </a:xfrm>
          </p:grpSpPr>
          <p:grpSp>
            <p:nvGrpSpPr>
              <p:cNvPr id="17454" name="Group 20"/>
              <p:cNvGrpSpPr>
                <a:grpSpLocks/>
              </p:cNvGrpSpPr>
              <p:nvPr/>
            </p:nvGrpSpPr>
            <p:grpSpPr bwMode="auto">
              <a:xfrm>
                <a:off x="1714" y="3071"/>
                <a:ext cx="1516" cy="167"/>
                <a:chOff x="975" y="1846"/>
                <a:chExt cx="1905" cy="216"/>
              </a:xfrm>
            </p:grpSpPr>
            <p:sp>
              <p:nvSpPr>
                <p:cNvPr id="17458" name="Freeform 21"/>
                <p:cNvSpPr>
                  <a:spLocks/>
                </p:cNvSpPr>
                <p:nvPr/>
              </p:nvSpPr>
              <p:spPr bwMode="auto">
                <a:xfrm>
                  <a:off x="982" y="1846"/>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sp>
              <p:nvSpPr>
                <p:cNvPr id="17459" name="Freeform 22"/>
                <p:cNvSpPr>
                  <a:spLocks/>
                </p:cNvSpPr>
                <p:nvPr/>
              </p:nvSpPr>
              <p:spPr bwMode="auto">
                <a:xfrm>
                  <a:off x="975" y="1877"/>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grpSp>
          <p:grpSp>
            <p:nvGrpSpPr>
              <p:cNvPr id="17455" name="Group 23"/>
              <p:cNvGrpSpPr>
                <a:grpSpLocks/>
              </p:cNvGrpSpPr>
              <p:nvPr/>
            </p:nvGrpSpPr>
            <p:grpSpPr bwMode="auto">
              <a:xfrm flipV="1">
                <a:off x="214" y="3022"/>
                <a:ext cx="1516" cy="167"/>
                <a:chOff x="975" y="1846"/>
                <a:chExt cx="1905" cy="216"/>
              </a:xfrm>
            </p:grpSpPr>
            <p:sp>
              <p:nvSpPr>
                <p:cNvPr id="17456" name="Freeform 24"/>
                <p:cNvSpPr>
                  <a:spLocks/>
                </p:cNvSpPr>
                <p:nvPr/>
              </p:nvSpPr>
              <p:spPr bwMode="auto">
                <a:xfrm>
                  <a:off x="982" y="1846"/>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sp>
              <p:nvSpPr>
                <p:cNvPr id="17457" name="Freeform 25"/>
                <p:cNvSpPr>
                  <a:spLocks/>
                </p:cNvSpPr>
                <p:nvPr/>
              </p:nvSpPr>
              <p:spPr bwMode="auto">
                <a:xfrm>
                  <a:off x="975" y="1877"/>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grpSp>
        </p:grpSp>
        <p:sp>
          <p:nvSpPr>
            <p:cNvPr id="17452" name="Rectangle 26"/>
            <p:cNvSpPr>
              <a:spLocks noChangeArrowheads="1"/>
            </p:cNvSpPr>
            <p:nvPr/>
          </p:nvSpPr>
          <p:spPr bwMode="auto">
            <a:xfrm>
              <a:off x="3820" y="990"/>
              <a:ext cx="1516" cy="226"/>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17453" name="Text Box 27"/>
            <p:cNvSpPr txBox="1">
              <a:spLocks noChangeArrowheads="1"/>
            </p:cNvSpPr>
            <p:nvPr/>
          </p:nvSpPr>
          <p:spPr bwMode="auto">
            <a:xfrm>
              <a:off x="4346" y="652"/>
              <a:ext cx="4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gene</a:t>
              </a:r>
            </a:p>
          </p:txBody>
        </p:sp>
      </p:grpSp>
      <p:sp>
        <p:nvSpPr>
          <p:cNvPr id="17413" name="AutoShape 36"/>
          <p:cNvSpPr>
            <a:spLocks noChangeArrowheads="1"/>
          </p:cNvSpPr>
          <p:nvPr/>
        </p:nvSpPr>
        <p:spPr bwMode="auto">
          <a:xfrm>
            <a:off x="1343025" y="2649538"/>
            <a:ext cx="284163" cy="88900"/>
          </a:xfrm>
          <a:prstGeom prst="roundRect">
            <a:avLst>
              <a:gd name="adj" fmla="val 16667"/>
            </a:avLst>
          </a:prstGeom>
          <a:solidFill>
            <a:srgbClr val="FF00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53286" name="Text Box 38"/>
          <p:cNvSpPr txBox="1">
            <a:spLocks noChangeArrowheads="1"/>
          </p:cNvSpPr>
          <p:nvPr/>
        </p:nvSpPr>
        <p:spPr bwMode="auto">
          <a:xfrm>
            <a:off x="4086225" y="3108325"/>
            <a:ext cx="51831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solidFill>
                  <a:srgbClr val="993300"/>
                </a:solidFill>
                <a:cs typeface="Arial" panose="020B0604020202020204" pitchFamily="34" charset="0"/>
              </a:rPr>
              <a:t>►</a:t>
            </a:r>
            <a:r>
              <a:rPr lang="en-US" altLang="en-US" sz="1800" b="0">
                <a:solidFill>
                  <a:srgbClr val="993300"/>
                </a:solidFill>
              </a:rPr>
              <a:t>RNA polymerase is completely </a:t>
            </a:r>
            <a:r>
              <a:rPr lang="en-US" altLang="en-US" sz="1800">
                <a:solidFill>
                  <a:srgbClr val="993300"/>
                </a:solidFill>
              </a:rPr>
              <a:t>Processive</a:t>
            </a:r>
            <a:r>
              <a:rPr lang="en-US" altLang="en-US" sz="1800" b="0">
                <a:solidFill>
                  <a:srgbClr val="993300"/>
                </a:solidFill>
              </a:rPr>
              <a:t>: A transcript is synthesized from start to end by a single RNA polymerase molecule.</a:t>
            </a:r>
          </a:p>
        </p:txBody>
      </p:sp>
      <p:sp>
        <p:nvSpPr>
          <p:cNvPr id="53290" name="Text Box 42"/>
          <p:cNvSpPr txBox="1">
            <a:spLocks noChangeArrowheads="1"/>
          </p:cNvSpPr>
          <p:nvPr/>
        </p:nvSpPr>
        <p:spPr bwMode="auto">
          <a:xfrm>
            <a:off x="187895" y="1555751"/>
            <a:ext cx="419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dirty="0">
                <a:solidFill>
                  <a:srgbClr val="0000FF"/>
                </a:solidFill>
                <a:cs typeface="Arial" panose="020B0604020202020204" pitchFamily="34" charset="0"/>
              </a:rPr>
              <a:t>Core-enzyme:</a:t>
            </a:r>
            <a:r>
              <a:rPr lang="en-US" altLang="en-US" sz="1800" dirty="0">
                <a:cs typeface="Arial" panose="020B0604020202020204" pitchFamily="34" charset="0"/>
              </a:rPr>
              <a:t> </a:t>
            </a:r>
            <a:r>
              <a:rPr lang="el-GR" altLang="en-US" sz="1800" i="1" dirty="0"/>
              <a:t>α</a:t>
            </a:r>
            <a:r>
              <a:rPr lang="en-US" altLang="en-US" sz="1800" i="1" dirty="0"/>
              <a:t>, </a:t>
            </a:r>
            <a:r>
              <a:rPr lang="el-GR" altLang="en-US" sz="1800" i="1" dirty="0"/>
              <a:t>α</a:t>
            </a:r>
            <a:r>
              <a:rPr lang="en-US" altLang="en-US" sz="1800" i="1" dirty="0"/>
              <a:t>, </a:t>
            </a:r>
            <a:r>
              <a:rPr lang="el-GR" altLang="en-US" sz="1800" i="1" dirty="0"/>
              <a:t>β</a:t>
            </a:r>
            <a:r>
              <a:rPr lang="en-US" altLang="en-US" sz="1800" i="1" dirty="0"/>
              <a:t> and </a:t>
            </a:r>
            <a:r>
              <a:rPr lang="el-GR" altLang="en-US" sz="1800" i="1" dirty="0"/>
              <a:t>β</a:t>
            </a:r>
            <a:r>
              <a:rPr lang="en-US" altLang="en-US" sz="1800" i="1" dirty="0"/>
              <a:t>’</a:t>
            </a:r>
            <a:r>
              <a:rPr lang="en-US" altLang="en-US" sz="1800" dirty="0"/>
              <a:t> </a:t>
            </a:r>
          </a:p>
        </p:txBody>
      </p:sp>
      <p:sp>
        <p:nvSpPr>
          <p:cNvPr id="17416" name="Text Box 44"/>
          <p:cNvSpPr txBox="1">
            <a:spLocks noChangeArrowheads="1"/>
          </p:cNvSpPr>
          <p:nvPr/>
        </p:nvSpPr>
        <p:spPr bwMode="auto">
          <a:xfrm>
            <a:off x="177800" y="744431"/>
            <a:ext cx="54641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dirty="0">
                <a:solidFill>
                  <a:srgbClr val="0000FF"/>
                </a:solidFill>
                <a:cs typeface="Arial" panose="020B0604020202020204" pitchFamily="34" charset="0"/>
              </a:rPr>
              <a:t>Subunits of RNA Polymerase:</a:t>
            </a:r>
            <a:r>
              <a:rPr lang="en-US" altLang="en-US" sz="1800" dirty="0">
                <a:cs typeface="Arial" panose="020B0604020202020204" pitchFamily="34" charset="0"/>
              </a:rPr>
              <a:t> </a:t>
            </a:r>
            <a:r>
              <a:rPr lang="el-GR" altLang="en-US" sz="1800" i="1" dirty="0"/>
              <a:t>α</a:t>
            </a:r>
            <a:r>
              <a:rPr lang="en-US" altLang="en-US" sz="1800" i="1" dirty="0"/>
              <a:t>, </a:t>
            </a:r>
            <a:r>
              <a:rPr lang="el-GR" altLang="en-US" sz="1800" i="1" dirty="0"/>
              <a:t>α</a:t>
            </a:r>
            <a:r>
              <a:rPr lang="en-US" altLang="en-US" sz="1800" i="1" dirty="0"/>
              <a:t>, </a:t>
            </a:r>
            <a:r>
              <a:rPr lang="el-GR" altLang="en-US" sz="1800" i="1" dirty="0"/>
              <a:t>β</a:t>
            </a:r>
            <a:r>
              <a:rPr lang="en-US" altLang="en-US" sz="1800" i="1" dirty="0"/>
              <a:t>, </a:t>
            </a:r>
            <a:r>
              <a:rPr lang="el-GR" altLang="en-US" sz="1800" i="1" dirty="0"/>
              <a:t>β</a:t>
            </a:r>
            <a:r>
              <a:rPr lang="en-US" altLang="en-US" sz="1800" i="1" dirty="0"/>
              <a:t>’</a:t>
            </a:r>
            <a:r>
              <a:rPr lang="en-US" altLang="en-US" sz="1800" dirty="0"/>
              <a:t> and </a:t>
            </a:r>
            <a:r>
              <a:rPr lang="el-GR" altLang="en-US" sz="1800" i="1" dirty="0"/>
              <a:t>σ</a:t>
            </a:r>
            <a:endParaRPr lang="en-US" altLang="en-US" sz="1800" i="1" dirty="0"/>
          </a:p>
        </p:txBody>
      </p:sp>
      <p:grpSp>
        <p:nvGrpSpPr>
          <p:cNvPr id="9" name="Group 54"/>
          <p:cNvGrpSpPr>
            <a:grpSpLocks/>
          </p:cNvGrpSpPr>
          <p:nvPr/>
        </p:nvGrpSpPr>
        <p:grpSpPr bwMode="auto">
          <a:xfrm>
            <a:off x="1243013" y="2360613"/>
            <a:ext cx="554037" cy="457200"/>
            <a:chOff x="4178" y="2388"/>
            <a:chExt cx="349" cy="288"/>
          </a:xfrm>
        </p:grpSpPr>
        <p:sp>
          <p:nvSpPr>
            <p:cNvPr id="17449" name="Oval 52"/>
            <p:cNvSpPr>
              <a:spLocks noChangeArrowheads="1"/>
            </p:cNvSpPr>
            <p:nvPr/>
          </p:nvSpPr>
          <p:spPr bwMode="auto">
            <a:xfrm>
              <a:off x="4178" y="2434"/>
              <a:ext cx="349" cy="211"/>
            </a:xfrm>
            <a:prstGeom prst="ellipse">
              <a:avLst/>
            </a:prstGeom>
            <a:solidFill>
              <a:schemeClr val="accent1">
                <a:alpha val="49019"/>
              </a:schemeClr>
            </a:solidFill>
            <a:ln w="9525">
              <a:solidFill>
                <a:schemeClr val="tx1"/>
              </a:solidFill>
              <a:round/>
              <a:headEnd/>
              <a:tailEnd/>
            </a:ln>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17450" name="Rectangle 53"/>
            <p:cNvSpPr>
              <a:spLocks noChangeArrowheads="1"/>
            </p:cNvSpPr>
            <p:nvPr/>
          </p:nvSpPr>
          <p:spPr bwMode="auto">
            <a:xfrm>
              <a:off x="4224" y="2388"/>
              <a:ext cx="2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l-GR" altLang="en-US" sz="2400" i="1"/>
                <a:t>σ</a:t>
              </a:r>
              <a:endParaRPr lang="en-US" altLang="en-US" sz="2400" i="1"/>
            </a:p>
          </p:txBody>
        </p:sp>
      </p:grpSp>
      <p:sp>
        <p:nvSpPr>
          <p:cNvPr id="53289" name="Text Box 41"/>
          <p:cNvSpPr txBox="1">
            <a:spLocks noChangeArrowheads="1"/>
          </p:cNvSpPr>
          <p:nvPr/>
        </p:nvSpPr>
        <p:spPr bwMode="auto">
          <a:xfrm>
            <a:off x="177800" y="1144588"/>
            <a:ext cx="36115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dirty="0">
                <a:solidFill>
                  <a:srgbClr val="0000FF"/>
                </a:solidFill>
              </a:rPr>
              <a:t>Holo-enzyme:</a:t>
            </a:r>
            <a:r>
              <a:rPr lang="en-US" altLang="en-US" sz="1800" dirty="0"/>
              <a:t> </a:t>
            </a:r>
            <a:r>
              <a:rPr lang="el-GR" altLang="en-US" sz="1800" i="1" dirty="0">
                <a:cs typeface="Arial" panose="020B0604020202020204" pitchFamily="34" charset="0"/>
              </a:rPr>
              <a:t>α</a:t>
            </a:r>
            <a:r>
              <a:rPr lang="en-US" altLang="en-US" sz="1800" i="1" dirty="0">
                <a:cs typeface="Arial" panose="020B0604020202020204" pitchFamily="34" charset="0"/>
              </a:rPr>
              <a:t>, </a:t>
            </a:r>
            <a:r>
              <a:rPr lang="el-GR" altLang="en-US" sz="1800" i="1" dirty="0">
                <a:cs typeface="Arial" panose="020B0604020202020204" pitchFamily="34" charset="0"/>
              </a:rPr>
              <a:t>α</a:t>
            </a:r>
            <a:r>
              <a:rPr lang="en-US" altLang="en-US" sz="1800" i="1" dirty="0">
                <a:cs typeface="Arial" panose="020B0604020202020204" pitchFamily="34" charset="0"/>
              </a:rPr>
              <a:t>, </a:t>
            </a:r>
            <a:r>
              <a:rPr lang="el-GR" altLang="en-US" sz="1800" i="1" dirty="0">
                <a:cs typeface="Arial" panose="020B0604020202020204" pitchFamily="34" charset="0"/>
              </a:rPr>
              <a:t>β</a:t>
            </a:r>
            <a:r>
              <a:rPr lang="en-US" altLang="en-US" sz="1800" i="1" dirty="0">
                <a:cs typeface="Arial" panose="020B0604020202020204" pitchFamily="34" charset="0"/>
              </a:rPr>
              <a:t>, </a:t>
            </a:r>
            <a:r>
              <a:rPr lang="el-GR" altLang="en-US" sz="1800" i="1" dirty="0"/>
              <a:t>β</a:t>
            </a:r>
            <a:r>
              <a:rPr lang="en-US" altLang="en-US" sz="1800" i="1" dirty="0"/>
              <a:t>’</a:t>
            </a:r>
            <a:r>
              <a:rPr lang="en-US" altLang="en-US" sz="1800" dirty="0"/>
              <a:t> and </a:t>
            </a:r>
            <a:r>
              <a:rPr lang="el-GR" altLang="en-US" sz="1800" i="1" dirty="0">
                <a:cs typeface="Arial" panose="020B0604020202020204" pitchFamily="34" charset="0"/>
              </a:rPr>
              <a:t>σ</a:t>
            </a:r>
            <a:endParaRPr lang="en-US" altLang="en-US" sz="1800" dirty="0">
              <a:cs typeface="Arial" panose="020B0604020202020204" pitchFamily="34" charset="0"/>
            </a:endParaRPr>
          </a:p>
        </p:txBody>
      </p:sp>
      <p:grpSp>
        <p:nvGrpSpPr>
          <p:cNvPr id="10" name="Group 63"/>
          <p:cNvGrpSpPr>
            <a:grpSpLocks/>
          </p:cNvGrpSpPr>
          <p:nvPr/>
        </p:nvGrpSpPr>
        <p:grpSpPr bwMode="auto">
          <a:xfrm>
            <a:off x="1027113" y="2138363"/>
            <a:ext cx="984250" cy="860425"/>
            <a:chOff x="2921" y="1916"/>
            <a:chExt cx="620" cy="542"/>
          </a:xfrm>
        </p:grpSpPr>
        <p:grpSp>
          <p:nvGrpSpPr>
            <p:cNvPr id="17437" name="Group 60"/>
            <p:cNvGrpSpPr>
              <a:grpSpLocks/>
            </p:cNvGrpSpPr>
            <p:nvPr/>
          </p:nvGrpSpPr>
          <p:grpSpPr bwMode="auto">
            <a:xfrm>
              <a:off x="3213" y="1916"/>
              <a:ext cx="324" cy="317"/>
              <a:chOff x="4398" y="2467"/>
              <a:chExt cx="324" cy="317"/>
            </a:xfrm>
          </p:grpSpPr>
          <p:sp>
            <p:nvSpPr>
              <p:cNvPr id="17447" name="Rectangle 51"/>
              <p:cNvSpPr>
                <a:spLocks noChangeArrowheads="1"/>
              </p:cNvSpPr>
              <p:nvPr/>
            </p:nvSpPr>
            <p:spPr bwMode="auto">
              <a:xfrm>
                <a:off x="4433" y="247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l-GR" altLang="en-US" sz="2400" i="1">
                    <a:solidFill>
                      <a:srgbClr val="800000"/>
                    </a:solidFill>
                  </a:rPr>
                  <a:t>β</a:t>
                </a:r>
                <a:r>
                  <a:rPr lang="en-US" altLang="en-US" sz="2400" i="1">
                    <a:solidFill>
                      <a:srgbClr val="800000"/>
                    </a:solidFill>
                  </a:rPr>
                  <a:t>’</a:t>
                </a:r>
              </a:p>
            </p:txBody>
          </p:sp>
          <p:sp>
            <p:nvSpPr>
              <p:cNvPr id="17448" name="Oval 55"/>
              <p:cNvSpPr>
                <a:spLocks noChangeArrowheads="1"/>
              </p:cNvSpPr>
              <p:nvPr/>
            </p:nvSpPr>
            <p:spPr bwMode="auto">
              <a:xfrm>
                <a:off x="4398" y="2467"/>
                <a:ext cx="324" cy="317"/>
              </a:xfrm>
              <a:prstGeom prst="ellipse">
                <a:avLst/>
              </a:prstGeom>
              <a:solidFill>
                <a:srgbClr val="FFCC99">
                  <a:alpha val="49019"/>
                </a:srgbClr>
              </a:solidFill>
              <a:ln w="9525">
                <a:solidFill>
                  <a:schemeClr val="tx1"/>
                </a:solidFill>
                <a:round/>
                <a:headEnd/>
                <a:tailEnd/>
              </a:ln>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grpSp>
        <p:grpSp>
          <p:nvGrpSpPr>
            <p:cNvPr id="17438" name="Group 59"/>
            <p:cNvGrpSpPr>
              <a:grpSpLocks/>
            </p:cNvGrpSpPr>
            <p:nvPr/>
          </p:nvGrpSpPr>
          <p:grpSpPr bwMode="auto">
            <a:xfrm>
              <a:off x="2921" y="1934"/>
              <a:ext cx="324" cy="313"/>
              <a:chOff x="3951" y="2275"/>
              <a:chExt cx="324" cy="313"/>
            </a:xfrm>
          </p:grpSpPr>
          <p:sp>
            <p:nvSpPr>
              <p:cNvPr id="17445" name="Rectangle 48"/>
              <p:cNvSpPr>
                <a:spLocks noChangeArrowheads="1"/>
              </p:cNvSpPr>
              <p:nvPr/>
            </p:nvSpPr>
            <p:spPr bwMode="auto">
              <a:xfrm>
                <a:off x="3987" y="2275"/>
                <a:ext cx="2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l-GR" altLang="en-US" sz="2400" i="1">
                    <a:solidFill>
                      <a:srgbClr val="800000"/>
                    </a:solidFill>
                  </a:rPr>
                  <a:t>β</a:t>
                </a:r>
                <a:endParaRPr lang="en-US" altLang="en-US" sz="2400" i="1">
                  <a:solidFill>
                    <a:srgbClr val="800000"/>
                  </a:solidFill>
                </a:endParaRPr>
              </a:p>
            </p:txBody>
          </p:sp>
          <p:sp>
            <p:nvSpPr>
              <p:cNvPr id="17446" name="Oval 56"/>
              <p:cNvSpPr>
                <a:spLocks noChangeArrowheads="1"/>
              </p:cNvSpPr>
              <p:nvPr/>
            </p:nvSpPr>
            <p:spPr bwMode="auto">
              <a:xfrm>
                <a:off x="3951" y="2280"/>
                <a:ext cx="324" cy="308"/>
              </a:xfrm>
              <a:prstGeom prst="ellipse">
                <a:avLst/>
              </a:prstGeom>
              <a:solidFill>
                <a:srgbClr val="FFCC99">
                  <a:alpha val="49019"/>
                </a:srgbClr>
              </a:solidFill>
              <a:ln w="9525">
                <a:solidFill>
                  <a:schemeClr val="tx1"/>
                </a:solidFill>
                <a:round/>
                <a:headEnd/>
                <a:tailEnd/>
              </a:ln>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grpSp>
        <p:grpSp>
          <p:nvGrpSpPr>
            <p:cNvPr id="17439" name="Group 61"/>
            <p:cNvGrpSpPr>
              <a:grpSpLocks/>
            </p:cNvGrpSpPr>
            <p:nvPr/>
          </p:nvGrpSpPr>
          <p:grpSpPr bwMode="auto">
            <a:xfrm>
              <a:off x="2938" y="2162"/>
              <a:ext cx="300" cy="296"/>
              <a:chOff x="4836" y="2494"/>
              <a:chExt cx="300" cy="296"/>
            </a:xfrm>
          </p:grpSpPr>
          <p:sp>
            <p:nvSpPr>
              <p:cNvPr id="17443" name="Rectangle 47"/>
              <p:cNvSpPr>
                <a:spLocks noChangeArrowheads="1"/>
              </p:cNvSpPr>
              <p:nvPr/>
            </p:nvSpPr>
            <p:spPr bwMode="auto">
              <a:xfrm>
                <a:off x="4856" y="2494"/>
                <a:ext cx="2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l-GR" altLang="en-US" sz="2400" i="1">
                    <a:solidFill>
                      <a:srgbClr val="800000"/>
                    </a:solidFill>
                  </a:rPr>
                  <a:t>α</a:t>
                </a:r>
                <a:endParaRPr lang="en-US" altLang="en-US" sz="2400" i="1">
                  <a:solidFill>
                    <a:srgbClr val="800000"/>
                  </a:solidFill>
                </a:endParaRPr>
              </a:p>
            </p:txBody>
          </p:sp>
          <p:sp>
            <p:nvSpPr>
              <p:cNvPr id="17444" name="Oval 57"/>
              <p:cNvSpPr>
                <a:spLocks noChangeArrowheads="1"/>
              </p:cNvSpPr>
              <p:nvPr/>
            </p:nvSpPr>
            <p:spPr bwMode="auto">
              <a:xfrm>
                <a:off x="4836" y="2522"/>
                <a:ext cx="300" cy="268"/>
              </a:xfrm>
              <a:prstGeom prst="ellipse">
                <a:avLst/>
              </a:prstGeom>
              <a:solidFill>
                <a:srgbClr val="FFCC99">
                  <a:alpha val="49019"/>
                </a:srgbClr>
              </a:solidFill>
              <a:ln w="9525">
                <a:solidFill>
                  <a:schemeClr val="tx1"/>
                </a:solidFill>
                <a:round/>
                <a:headEnd/>
                <a:tailEnd/>
              </a:ln>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grpSp>
        <p:grpSp>
          <p:nvGrpSpPr>
            <p:cNvPr id="17440" name="Group 62"/>
            <p:cNvGrpSpPr>
              <a:grpSpLocks/>
            </p:cNvGrpSpPr>
            <p:nvPr/>
          </p:nvGrpSpPr>
          <p:grpSpPr bwMode="auto">
            <a:xfrm>
              <a:off x="3238" y="2157"/>
              <a:ext cx="303" cy="300"/>
              <a:chOff x="5193" y="2814"/>
              <a:chExt cx="303" cy="300"/>
            </a:xfrm>
          </p:grpSpPr>
          <p:sp>
            <p:nvSpPr>
              <p:cNvPr id="17441" name="Rectangle 46"/>
              <p:cNvSpPr>
                <a:spLocks noChangeArrowheads="1"/>
              </p:cNvSpPr>
              <p:nvPr/>
            </p:nvSpPr>
            <p:spPr bwMode="auto">
              <a:xfrm>
                <a:off x="5213" y="2814"/>
                <a:ext cx="2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l-GR" altLang="en-US" sz="2400" i="1">
                    <a:solidFill>
                      <a:srgbClr val="800000"/>
                    </a:solidFill>
                  </a:rPr>
                  <a:t>α</a:t>
                </a:r>
                <a:endParaRPr lang="en-US" altLang="en-US" sz="2400" i="1">
                  <a:solidFill>
                    <a:srgbClr val="800000"/>
                  </a:solidFill>
                </a:endParaRPr>
              </a:p>
            </p:txBody>
          </p:sp>
          <p:sp>
            <p:nvSpPr>
              <p:cNvPr id="17442" name="Oval 58"/>
              <p:cNvSpPr>
                <a:spLocks noChangeArrowheads="1"/>
              </p:cNvSpPr>
              <p:nvPr/>
            </p:nvSpPr>
            <p:spPr bwMode="auto">
              <a:xfrm>
                <a:off x="5193" y="2846"/>
                <a:ext cx="300" cy="268"/>
              </a:xfrm>
              <a:prstGeom prst="ellipse">
                <a:avLst/>
              </a:prstGeom>
              <a:solidFill>
                <a:srgbClr val="FFCC99">
                  <a:alpha val="49019"/>
                </a:srgbClr>
              </a:solidFill>
              <a:ln w="9525">
                <a:solidFill>
                  <a:schemeClr val="tx1"/>
                </a:solidFill>
                <a:round/>
                <a:headEnd/>
                <a:tailEnd/>
              </a:ln>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grpSp>
      </p:grpSp>
      <p:grpSp>
        <p:nvGrpSpPr>
          <p:cNvPr id="15" name="Group 75"/>
          <p:cNvGrpSpPr>
            <a:grpSpLocks/>
          </p:cNvGrpSpPr>
          <p:nvPr/>
        </p:nvGrpSpPr>
        <p:grpSpPr bwMode="auto">
          <a:xfrm>
            <a:off x="1506538" y="3024188"/>
            <a:ext cx="1014412" cy="814387"/>
            <a:chOff x="3224" y="1281"/>
            <a:chExt cx="639" cy="513"/>
          </a:xfrm>
        </p:grpSpPr>
        <p:grpSp>
          <p:nvGrpSpPr>
            <p:cNvPr id="17433" name="Group 68"/>
            <p:cNvGrpSpPr>
              <a:grpSpLocks/>
            </p:cNvGrpSpPr>
            <p:nvPr/>
          </p:nvGrpSpPr>
          <p:grpSpPr bwMode="auto">
            <a:xfrm>
              <a:off x="3514" y="1506"/>
              <a:ext cx="349" cy="288"/>
              <a:chOff x="4178" y="2388"/>
              <a:chExt cx="349" cy="288"/>
            </a:xfrm>
          </p:grpSpPr>
          <p:sp>
            <p:nvSpPr>
              <p:cNvPr id="17435" name="Oval 69"/>
              <p:cNvSpPr>
                <a:spLocks noChangeArrowheads="1"/>
              </p:cNvSpPr>
              <p:nvPr/>
            </p:nvSpPr>
            <p:spPr bwMode="auto">
              <a:xfrm>
                <a:off x="4178" y="2434"/>
                <a:ext cx="349" cy="211"/>
              </a:xfrm>
              <a:prstGeom prst="ellipse">
                <a:avLst/>
              </a:prstGeom>
              <a:solidFill>
                <a:schemeClr val="accent1">
                  <a:alpha val="49019"/>
                </a:schemeClr>
              </a:solidFill>
              <a:ln w="9525">
                <a:solidFill>
                  <a:schemeClr val="tx1"/>
                </a:solidFill>
                <a:round/>
                <a:headEnd/>
                <a:tailEnd/>
              </a:ln>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17436" name="Rectangle 70"/>
              <p:cNvSpPr>
                <a:spLocks noChangeArrowheads="1"/>
              </p:cNvSpPr>
              <p:nvPr/>
            </p:nvSpPr>
            <p:spPr bwMode="auto">
              <a:xfrm>
                <a:off x="4224" y="2388"/>
                <a:ext cx="2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l-GR" altLang="en-US" sz="2400" i="1"/>
                  <a:t>σ</a:t>
                </a:r>
                <a:endParaRPr lang="en-US" altLang="en-US" sz="2400" i="1"/>
              </a:p>
            </p:txBody>
          </p:sp>
        </p:grpSp>
        <p:sp>
          <p:nvSpPr>
            <p:cNvPr id="17434" name="Freeform 74"/>
            <p:cNvSpPr>
              <a:spLocks/>
            </p:cNvSpPr>
            <p:nvPr/>
          </p:nvSpPr>
          <p:spPr bwMode="auto">
            <a:xfrm>
              <a:off x="3224" y="1281"/>
              <a:ext cx="273" cy="382"/>
            </a:xfrm>
            <a:custGeom>
              <a:avLst/>
              <a:gdLst>
                <a:gd name="T0" fmla="*/ 5 w 273"/>
                <a:gd name="T1" fmla="*/ 0 h 382"/>
                <a:gd name="T2" fmla="*/ 13 w 273"/>
                <a:gd name="T3" fmla="*/ 211 h 382"/>
                <a:gd name="T4" fmla="*/ 86 w 273"/>
                <a:gd name="T5" fmla="*/ 317 h 382"/>
                <a:gd name="T6" fmla="*/ 273 w 273"/>
                <a:gd name="T7" fmla="*/ 382 h 382"/>
                <a:gd name="T8" fmla="*/ 0 60000 65536"/>
                <a:gd name="T9" fmla="*/ 0 60000 65536"/>
                <a:gd name="T10" fmla="*/ 0 60000 65536"/>
                <a:gd name="T11" fmla="*/ 0 60000 65536"/>
                <a:gd name="T12" fmla="*/ 0 w 273"/>
                <a:gd name="T13" fmla="*/ 0 h 382"/>
                <a:gd name="T14" fmla="*/ 273 w 273"/>
                <a:gd name="T15" fmla="*/ 382 h 382"/>
              </a:gdLst>
              <a:ahLst/>
              <a:cxnLst>
                <a:cxn ang="T8">
                  <a:pos x="T0" y="T1"/>
                </a:cxn>
                <a:cxn ang="T9">
                  <a:pos x="T2" y="T3"/>
                </a:cxn>
                <a:cxn ang="T10">
                  <a:pos x="T4" y="T5"/>
                </a:cxn>
                <a:cxn ang="T11">
                  <a:pos x="T6" y="T7"/>
                </a:cxn>
              </a:cxnLst>
              <a:rect l="T12" t="T13" r="T14" b="T15"/>
              <a:pathLst>
                <a:path w="273" h="382">
                  <a:moveTo>
                    <a:pt x="5" y="0"/>
                  </a:moveTo>
                  <a:cubicBezTo>
                    <a:pt x="2" y="79"/>
                    <a:pt x="0" y="158"/>
                    <a:pt x="13" y="211"/>
                  </a:cubicBezTo>
                  <a:cubicBezTo>
                    <a:pt x="26" y="264"/>
                    <a:pt x="43" y="289"/>
                    <a:pt x="86" y="317"/>
                  </a:cubicBezTo>
                  <a:cubicBezTo>
                    <a:pt x="129" y="345"/>
                    <a:pt x="237" y="371"/>
                    <a:pt x="273" y="382"/>
                  </a:cubicBezTo>
                </a:path>
              </a:pathLst>
            </a:custGeom>
            <a:noFill/>
            <a:ln w="381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grpSp>
      <p:sp>
        <p:nvSpPr>
          <p:cNvPr id="53324" name="Text Box 76"/>
          <p:cNvSpPr txBox="1">
            <a:spLocks noChangeArrowheads="1"/>
          </p:cNvSpPr>
          <p:nvPr/>
        </p:nvSpPr>
        <p:spPr bwMode="auto">
          <a:xfrm>
            <a:off x="4090988" y="4148138"/>
            <a:ext cx="48720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solidFill>
                  <a:srgbClr val="993300"/>
                </a:solidFill>
                <a:cs typeface="Arial" panose="020B0604020202020204" pitchFamily="34" charset="0"/>
              </a:rPr>
              <a:t>►</a:t>
            </a:r>
            <a:r>
              <a:rPr lang="en-US" altLang="en-US" sz="1800" b="0">
                <a:solidFill>
                  <a:srgbClr val="993300"/>
                </a:solidFill>
              </a:rPr>
              <a:t>RNA polymerase can initiate the synthesis of RNA </a:t>
            </a:r>
            <a:r>
              <a:rPr lang="en-US" altLang="en-US" sz="1800" i="1">
                <a:solidFill>
                  <a:srgbClr val="993300"/>
                </a:solidFill>
              </a:rPr>
              <a:t>de-novo</a:t>
            </a:r>
            <a:r>
              <a:rPr lang="en-US" altLang="en-US" sz="1800" b="0" i="1">
                <a:solidFill>
                  <a:srgbClr val="993300"/>
                </a:solidFill>
              </a:rPr>
              <a:t> </a:t>
            </a:r>
            <a:r>
              <a:rPr lang="en-US" altLang="en-US" sz="1800" b="0">
                <a:solidFill>
                  <a:srgbClr val="993300"/>
                </a:solidFill>
              </a:rPr>
              <a:t>(No primer required)</a:t>
            </a:r>
          </a:p>
        </p:txBody>
      </p:sp>
      <p:grpSp>
        <p:nvGrpSpPr>
          <p:cNvPr id="17" name="Group 83"/>
          <p:cNvGrpSpPr>
            <a:grpSpLocks/>
          </p:cNvGrpSpPr>
          <p:nvPr/>
        </p:nvGrpSpPr>
        <p:grpSpPr bwMode="auto">
          <a:xfrm>
            <a:off x="250825" y="5141913"/>
            <a:ext cx="3667125" cy="1433512"/>
            <a:chOff x="350" y="2841"/>
            <a:chExt cx="2310" cy="903"/>
          </a:xfrm>
        </p:grpSpPr>
        <p:grpSp>
          <p:nvGrpSpPr>
            <p:cNvPr id="17429" name="Group 81"/>
            <p:cNvGrpSpPr>
              <a:grpSpLocks/>
            </p:cNvGrpSpPr>
            <p:nvPr/>
          </p:nvGrpSpPr>
          <p:grpSpPr bwMode="auto">
            <a:xfrm>
              <a:off x="355" y="2845"/>
              <a:ext cx="2305" cy="879"/>
              <a:chOff x="355" y="2845"/>
              <a:chExt cx="2305" cy="879"/>
            </a:xfrm>
          </p:grpSpPr>
          <p:sp>
            <p:nvSpPr>
              <p:cNvPr id="17431" name="Text Box 79"/>
              <p:cNvSpPr txBox="1">
                <a:spLocks noChangeArrowheads="1"/>
              </p:cNvSpPr>
              <p:nvPr/>
            </p:nvSpPr>
            <p:spPr bwMode="auto">
              <a:xfrm>
                <a:off x="355" y="2845"/>
                <a:ext cx="230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t>RNA Molecules in </a:t>
                </a:r>
                <a:r>
                  <a:rPr lang="en-US" altLang="en-US" sz="1800" i="1"/>
                  <a:t>E. coli</a:t>
                </a:r>
              </a:p>
            </p:txBody>
          </p:sp>
          <p:sp>
            <p:nvSpPr>
              <p:cNvPr id="17432" name="Text Box 80"/>
              <p:cNvSpPr txBox="1">
                <a:spLocks noChangeArrowheads="1"/>
              </p:cNvSpPr>
              <p:nvPr/>
            </p:nvSpPr>
            <p:spPr bwMode="auto">
              <a:xfrm>
                <a:off x="557" y="3147"/>
                <a:ext cx="131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mRNA              5%</a:t>
                </a:r>
              </a:p>
              <a:p>
                <a:pPr eaLnBrk="1" hangingPunct="1"/>
                <a:r>
                  <a:rPr lang="en-US" altLang="en-US" sz="1800" b="0"/>
                  <a:t>tRNA              15%</a:t>
                </a:r>
              </a:p>
              <a:p>
                <a:pPr eaLnBrk="1" hangingPunct="1"/>
                <a:r>
                  <a:rPr lang="en-US" altLang="en-US" sz="1800" b="0"/>
                  <a:t>rRNA              80%</a:t>
                </a:r>
              </a:p>
            </p:txBody>
          </p:sp>
        </p:grpSp>
        <p:sp>
          <p:nvSpPr>
            <p:cNvPr id="17430" name="Rectangle 82"/>
            <p:cNvSpPr>
              <a:spLocks noChangeArrowheads="1"/>
            </p:cNvSpPr>
            <p:nvPr/>
          </p:nvSpPr>
          <p:spPr bwMode="auto">
            <a:xfrm>
              <a:off x="350" y="2841"/>
              <a:ext cx="1806" cy="90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grpSp>
      <p:sp>
        <p:nvSpPr>
          <p:cNvPr id="53332" name="Rectangle 84"/>
          <p:cNvSpPr>
            <a:spLocks noChangeArrowheads="1"/>
          </p:cNvSpPr>
          <p:nvPr/>
        </p:nvSpPr>
        <p:spPr bwMode="auto">
          <a:xfrm>
            <a:off x="3282950" y="5018088"/>
            <a:ext cx="5818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solidFill>
                  <a:srgbClr val="CC0000"/>
                </a:solidFill>
              </a:rPr>
              <a:t>Who transcribes this huge pool of rRNA and tRNA?</a:t>
            </a:r>
          </a:p>
        </p:txBody>
      </p:sp>
      <p:sp>
        <p:nvSpPr>
          <p:cNvPr id="53333" name="Rectangle 85"/>
          <p:cNvSpPr>
            <a:spLocks noChangeArrowheads="1"/>
          </p:cNvSpPr>
          <p:nvPr/>
        </p:nvSpPr>
        <p:spPr bwMode="auto">
          <a:xfrm>
            <a:off x="3308350" y="5521325"/>
            <a:ext cx="5686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In bacteria same RNA polymerase transcribe all these three types of RNA</a:t>
            </a:r>
          </a:p>
        </p:txBody>
      </p:sp>
      <p:sp>
        <p:nvSpPr>
          <p:cNvPr id="53334" name="Rectangle 86"/>
          <p:cNvSpPr>
            <a:spLocks noChangeArrowheads="1"/>
          </p:cNvSpPr>
          <p:nvPr/>
        </p:nvSpPr>
        <p:spPr bwMode="auto">
          <a:xfrm>
            <a:off x="3311525" y="6176963"/>
            <a:ext cx="5832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In eukaryotes different RNA polymerases are involved in transcription of mRNA, rRNA and tRNA</a:t>
            </a:r>
          </a:p>
        </p:txBody>
      </p:sp>
      <p:grpSp>
        <p:nvGrpSpPr>
          <p:cNvPr id="19" name="Group 1"/>
          <p:cNvGrpSpPr>
            <a:grpSpLocks/>
          </p:cNvGrpSpPr>
          <p:nvPr/>
        </p:nvGrpSpPr>
        <p:grpSpPr bwMode="auto">
          <a:xfrm>
            <a:off x="6481763" y="134938"/>
            <a:ext cx="2525712" cy="2833687"/>
            <a:chOff x="6481352" y="134305"/>
            <a:chExt cx="2525807" cy="2834995"/>
          </a:xfrm>
        </p:grpSpPr>
        <p:sp>
          <p:nvSpPr>
            <p:cNvPr id="17427" name="TextBox 1"/>
            <p:cNvSpPr txBox="1">
              <a:spLocks noChangeArrowheads="1"/>
            </p:cNvSpPr>
            <p:nvPr/>
          </p:nvSpPr>
          <p:spPr bwMode="auto">
            <a:xfrm>
              <a:off x="6505729" y="2322969"/>
              <a:ext cx="22878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r" eaLnBrk="1" hangingPunct="1"/>
              <a:r>
                <a:rPr lang="en-US" altLang="en-US" sz="1800" dirty="0"/>
                <a:t>Roger Kornberg</a:t>
              </a:r>
            </a:p>
            <a:p>
              <a:pPr algn="r" eaLnBrk="1" hangingPunct="1"/>
              <a:r>
                <a:rPr lang="en-US" altLang="en-US" sz="1800" u="sng" dirty="0">
                  <a:solidFill>
                    <a:srgbClr val="008000"/>
                  </a:solidFill>
                </a:rPr>
                <a:t>Nobel Prize in 2006</a:t>
              </a:r>
            </a:p>
          </p:txBody>
        </p:sp>
        <p:pic>
          <p:nvPicPr>
            <p:cNvPr id="17428" name="Picture 56" descr="Roger and Arthur Kornber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81352" y="134305"/>
              <a:ext cx="2525807" cy="2177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53289"/>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499"/>
                                          </p:stCondLst>
                                        </p:cTn>
                                        <p:tgtEl>
                                          <p:spTgt spid="15"/>
                                        </p:tgtEl>
                                        <p:attrNameLst>
                                          <p:attrName>style.visibility</p:attrName>
                                        </p:attrNameLst>
                                      </p:cBhvr>
                                      <p:to>
                                        <p:strVal val="visible"/>
                                      </p:to>
                                    </p:set>
                                  </p:childTnLst>
                                </p:cTn>
                              </p:par>
                            </p:childTnLst>
                          </p:cTn>
                        </p:par>
                        <p:par>
                          <p:cTn id="18" fill="hold" nodeType="afterGroup">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5329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328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5332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499"/>
                                          </p:stCondLst>
                                        </p:cTn>
                                        <p:tgtEl>
                                          <p:spTgt spid="1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53332"/>
                                        </p:tgtEl>
                                        <p:attrNameLst>
                                          <p:attrName>style.visibility</p:attrName>
                                        </p:attrNameLst>
                                      </p:cBhvr>
                                      <p:to>
                                        <p:strVal val="visible"/>
                                      </p:to>
                                    </p:set>
                                  </p:childTnLst>
                                </p:cTn>
                              </p:par>
                            </p:childTnLst>
                          </p:cTn>
                        </p:par>
                        <p:par>
                          <p:cTn id="37" fill="hold" nodeType="afterGroup">
                            <p:stCondLst>
                              <p:cond delay="500"/>
                            </p:stCondLst>
                            <p:childTnLst>
                              <p:par>
                                <p:cTn id="38" presetID="1" presetClass="entr" presetSubtype="0" fill="hold" grpId="0" nodeType="afterEffect">
                                  <p:stCondLst>
                                    <p:cond delay="2000"/>
                                  </p:stCondLst>
                                  <p:childTnLst>
                                    <p:set>
                                      <p:cBhvr>
                                        <p:cTn id="39" dur="1" fill="hold">
                                          <p:stCondLst>
                                            <p:cond delay="499"/>
                                          </p:stCondLst>
                                        </p:cTn>
                                        <p:tgtEl>
                                          <p:spTgt spid="53333"/>
                                        </p:tgtEl>
                                        <p:attrNameLst>
                                          <p:attrName>style.visibility</p:attrName>
                                        </p:attrNameLst>
                                      </p:cBhvr>
                                      <p:to>
                                        <p:strVal val="visible"/>
                                      </p:to>
                                    </p:set>
                                  </p:childTnLst>
                                </p:cTn>
                              </p:par>
                            </p:childTnLst>
                          </p:cTn>
                        </p:par>
                        <p:par>
                          <p:cTn id="40" fill="hold" nodeType="afterGroup">
                            <p:stCondLst>
                              <p:cond delay="3000"/>
                            </p:stCondLst>
                            <p:childTnLst>
                              <p:par>
                                <p:cTn id="41" presetID="1" presetClass="entr" presetSubtype="0" fill="hold" grpId="0" nodeType="afterEffect">
                                  <p:stCondLst>
                                    <p:cond delay="3000"/>
                                  </p:stCondLst>
                                  <p:childTnLst>
                                    <p:set>
                                      <p:cBhvr>
                                        <p:cTn id="42" dur="1" fill="hold">
                                          <p:stCondLst>
                                            <p:cond delay="499"/>
                                          </p:stCondLst>
                                        </p:cTn>
                                        <p:tgtEl>
                                          <p:spTgt spid="5333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86" grpId="0" autoUpdateAnimBg="0"/>
      <p:bldP spid="53290" grpId="0" autoUpdateAnimBg="0"/>
      <p:bldP spid="53289" grpId="0" autoUpdateAnimBg="0"/>
      <p:bldP spid="53324" grpId="0" autoUpdateAnimBg="0"/>
      <p:bldP spid="53332" grpId="0" autoUpdateAnimBg="0"/>
      <p:bldP spid="53333" grpId="0" autoUpdateAnimBg="0"/>
      <p:bldP spid="53334"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3074988" y="187325"/>
            <a:ext cx="2736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800"/>
              <a:t>RNA Synthesis</a:t>
            </a:r>
          </a:p>
        </p:txBody>
      </p:sp>
      <p:pic>
        <p:nvPicPr>
          <p:cNvPr id="19459" name="Picture 3" descr="Figure_09_03_0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9063" y="1003300"/>
            <a:ext cx="5165725"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4" descr="Elongation"/>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30838" y="776288"/>
            <a:ext cx="3532187" cy="596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1" name="Group 8"/>
          <p:cNvGrpSpPr>
            <a:grpSpLocks/>
          </p:cNvGrpSpPr>
          <p:nvPr/>
        </p:nvGrpSpPr>
        <p:grpSpPr bwMode="auto">
          <a:xfrm>
            <a:off x="5372100" y="609600"/>
            <a:ext cx="1219200" cy="419100"/>
            <a:chOff x="3384" y="384"/>
            <a:chExt cx="768" cy="336"/>
          </a:xfrm>
        </p:grpSpPr>
        <p:sp>
          <p:nvSpPr>
            <p:cNvPr id="19480" name="Rectangle 6"/>
            <p:cNvSpPr>
              <a:spLocks noChangeArrowheads="1"/>
            </p:cNvSpPr>
            <p:nvPr/>
          </p:nvSpPr>
          <p:spPr bwMode="auto">
            <a:xfrm>
              <a:off x="3384" y="534"/>
              <a:ext cx="768"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19481" name="Freeform 7"/>
            <p:cNvSpPr>
              <a:spLocks/>
            </p:cNvSpPr>
            <p:nvPr/>
          </p:nvSpPr>
          <p:spPr bwMode="auto">
            <a:xfrm>
              <a:off x="3835" y="384"/>
              <a:ext cx="56" cy="336"/>
            </a:xfrm>
            <a:custGeom>
              <a:avLst/>
              <a:gdLst>
                <a:gd name="T0" fmla="*/ 41 w 56"/>
                <a:gd name="T1" fmla="*/ 0 h 336"/>
                <a:gd name="T2" fmla="*/ 5 w 56"/>
                <a:gd name="T3" fmla="*/ 72 h 336"/>
                <a:gd name="T4" fmla="*/ 11 w 56"/>
                <a:gd name="T5" fmla="*/ 132 h 336"/>
                <a:gd name="T6" fmla="*/ 41 w 56"/>
                <a:gd name="T7" fmla="*/ 192 h 336"/>
                <a:gd name="T8" fmla="*/ 53 w 56"/>
                <a:gd name="T9" fmla="*/ 258 h 336"/>
                <a:gd name="T10" fmla="*/ 23 w 56"/>
                <a:gd name="T11" fmla="*/ 300 h 336"/>
                <a:gd name="T12" fmla="*/ 23 w 56"/>
                <a:gd name="T13" fmla="*/ 336 h 336"/>
                <a:gd name="T14" fmla="*/ 0 60000 65536"/>
                <a:gd name="T15" fmla="*/ 0 60000 65536"/>
                <a:gd name="T16" fmla="*/ 0 60000 65536"/>
                <a:gd name="T17" fmla="*/ 0 60000 65536"/>
                <a:gd name="T18" fmla="*/ 0 60000 65536"/>
                <a:gd name="T19" fmla="*/ 0 60000 65536"/>
                <a:gd name="T20" fmla="*/ 0 60000 65536"/>
                <a:gd name="T21" fmla="*/ 0 w 56"/>
                <a:gd name="T22" fmla="*/ 0 h 336"/>
                <a:gd name="T23" fmla="*/ 56 w 56"/>
                <a:gd name="T24" fmla="*/ 336 h 3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336">
                  <a:moveTo>
                    <a:pt x="41" y="0"/>
                  </a:moveTo>
                  <a:cubicBezTo>
                    <a:pt x="25" y="25"/>
                    <a:pt x="10" y="50"/>
                    <a:pt x="5" y="72"/>
                  </a:cubicBezTo>
                  <a:cubicBezTo>
                    <a:pt x="0" y="94"/>
                    <a:pt x="5" y="112"/>
                    <a:pt x="11" y="132"/>
                  </a:cubicBezTo>
                  <a:cubicBezTo>
                    <a:pt x="17" y="152"/>
                    <a:pt x="34" y="171"/>
                    <a:pt x="41" y="192"/>
                  </a:cubicBezTo>
                  <a:cubicBezTo>
                    <a:pt x="48" y="213"/>
                    <a:pt x="56" y="240"/>
                    <a:pt x="53" y="258"/>
                  </a:cubicBezTo>
                  <a:cubicBezTo>
                    <a:pt x="50" y="276"/>
                    <a:pt x="28" y="287"/>
                    <a:pt x="23" y="300"/>
                  </a:cubicBezTo>
                  <a:cubicBezTo>
                    <a:pt x="18" y="313"/>
                    <a:pt x="23" y="330"/>
                    <a:pt x="23" y="336"/>
                  </a:cubicBezTo>
                </a:path>
              </a:pathLst>
            </a:custGeom>
            <a:noFill/>
            <a:ln w="25400">
              <a:solidFill>
                <a:srgbClr val="CC0099"/>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grpSp>
      <p:sp>
        <p:nvSpPr>
          <p:cNvPr id="19462" name="Text Box 9"/>
          <p:cNvSpPr txBox="1">
            <a:spLocks noChangeArrowheads="1"/>
          </p:cNvSpPr>
          <p:nvPr/>
        </p:nvSpPr>
        <p:spPr bwMode="auto">
          <a:xfrm>
            <a:off x="6089650" y="379413"/>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200" b="0"/>
              <a:t>Growing RNA chain</a:t>
            </a:r>
          </a:p>
        </p:txBody>
      </p:sp>
      <p:grpSp>
        <p:nvGrpSpPr>
          <p:cNvPr id="19463" name="Group 17"/>
          <p:cNvGrpSpPr>
            <a:grpSpLocks/>
          </p:cNvGrpSpPr>
          <p:nvPr/>
        </p:nvGrpSpPr>
        <p:grpSpPr bwMode="auto">
          <a:xfrm>
            <a:off x="5741988" y="1638300"/>
            <a:ext cx="330200" cy="933450"/>
            <a:chOff x="3617" y="1104"/>
            <a:chExt cx="208" cy="588"/>
          </a:xfrm>
        </p:grpSpPr>
        <p:sp>
          <p:nvSpPr>
            <p:cNvPr id="19477" name="Text Box 13"/>
            <p:cNvSpPr txBox="1">
              <a:spLocks noChangeArrowheads="1"/>
            </p:cNvSpPr>
            <p:nvPr/>
          </p:nvSpPr>
          <p:spPr bwMode="auto">
            <a:xfrm>
              <a:off x="3617" y="1104"/>
              <a:ext cx="208"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200">
                  <a:solidFill>
                    <a:srgbClr val="CC0099"/>
                  </a:solidFill>
                </a:rPr>
                <a:t>5’</a:t>
              </a:r>
            </a:p>
          </p:txBody>
        </p:sp>
        <p:sp>
          <p:nvSpPr>
            <p:cNvPr id="19478" name="Text Box 14"/>
            <p:cNvSpPr txBox="1">
              <a:spLocks noChangeArrowheads="1"/>
            </p:cNvSpPr>
            <p:nvPr/>
          </p:nvSpPr>
          <p:spPr bwMode="auto">
            <a:xfrm>
              <a:off x="3618" y="1519"/>
              <a:ext cx="1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200">
                  <a:solidFill>
                    <a:srgbClr val="CC0099"/>
                  </a:solidFill>
                </a:rPr>
                <a:t>3</a:t>
              </a:r>
              <a:r>
                <a:rPr lang="en-US" altLang="en-US" sz="1200">
                  <a:solidFill>
                    <a:srgbClr val="CC0099"/>
                  </a:solidFill>
                  <a:cs typeface="Arial" panose="020B0604020202020204" pitchFamily="34" charset="0"/>
                </a:rPr>
                <a:t>’</a:t>
              </a:r>
              <a:endParaRPr lang="el-GR" altLang="en-US" sz="1200">
                <a:solidFill>
                  <a:srgbClr val="CC0099"/>
                </a:solidFill>
                <a:cs typeface="Arial" panose="020B0604020202020204" pitchFamily="34" charset="0"/>
              </a:endParaRPr>
            </a:p>
          </p:txBody>
        </p:sp>
        <p:sp>
          <p:nvSpPr>
            <p:cNvPr id="19479" name="Line 16"/>
            <p:cNvSpPr>
              <a:spLocks noChangeShapeType="1"/>
            </p:cNvSpPr>
            <p:nvPr/>
          </p:nvSpPr>
          <p:spPr bwMode="auto">
            <a:xfrm>
              <a:off x="3702" y="1266"/>
              <a:ext cx="0" cy="252"/>
            </a:xfrm>
            <a:prstGeom prst="line">
              <a:avLst/>
            </a:prstGeom>
            <a:noFill/>
            <a:ln w="1905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en-CA"/>
            </a:p>
          </p:txBody>
        </p:sp>
      </p:grpSp>
      <p:sp>
        <p:nvSpPr>
          <p:cNvPr id="19464" name="Text Box 18"/>
          <p:cNvSpPr txBox="1">
            <a:spLocks noChangeArrowheads="1"/>
          </p:cNvSpPr>
          <p:nvPr/>
        </p:nvSpPr>
        <p:spPr bwMode="auto">
          <a:xfrm>
            <a:off x="6851650" y="1970088"/>
            <a:ext cx="317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t>+</a:t>
            </a:r>
          </a:p>
        </p:txBody>
      </p:sp>
      <p:sp>
        <p:nvSpPr>
          <p:cNvPr id="19465" name="Text Box 19"/>
          <p:cNvSpPr txBox="1">
            <a:spLocks noChangeArrowheads="1"/>
          </p:cNvSpPr>
          <p:nvPr/>
        </p:nvSpPr>
        <p:spPr bwMode="auto">
          <a:xfrm>
            <a:off x="7537450" y="3281363"/>
            <a:ext cx="11858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200" b="0"/>
              <a:t>Ribonucleotide</a:t>
            </a:r>
          </a:p>
        </p:txBody>
      </p:sp>
      <p:grpSp>
        <p:nvGrpSpPr>
          <p:cNvPr id="19466" name="Group 20"/>
          <p:cNvGrpSpPr>
            <a:grpSpLocks/>
          </p:cNvGrpSpPr>
          <p:nvPr/>
        </p:nvGrpSpPr>
        <p:grpSpPr bwMode="auto">
          <a:xfrm>
            <a:off x="5995988" y="3316288"/>
            <a:ext cx="1219200" cy="419100"/>
            <a:chOff x="3384" y="384"/>
            <a:chExt cx="768" cy="336"/>
          </a:xfrm>
        </p:grpSpPr>
        <p:sp>
          <p:nvSpPr>
            <p:cNvPr id="19475" name="Rectangle 21"/>
            <p:cNvSpPr>
              <a:spLocks noChangeArrowheads="1"/>
            </p:cNvSpPr>
            <p:nvPr/>
          </p:nvSpPr>
          <p:spPr bwMode="auto">
            <a:xfrm>
              <a:off x="3384" y="534"/>
              <a:ext cx="768"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19476" name="Freeform 22"/>
            <p:cNvSpPr>
              <a:spLocks/>
            </p:cNvSpPr>
            <p:nvPr/>
          </p:nvSpPr>
          <p:spPr bwMode="auto">
            <a:xfrm>
              <a:off x="3835" y="384"/>
              <a:ext cx="56" cy="336"/>
            </a:xfrm>
            <a:custGeom>
              <a:avLst/>
              <a:gdLst>
                <a:gd name="T0" fmla="*/ 41 w 56"/>
                <a:gd name="T1" fmla="*/ 0 h 336"/>
                <a:gd name="T2" fmla="*/ 5 w 56"/>
                <a:gd name="T3" fmla="*/ 72 h 336"/>
                <a:gd name="T4" fmla="*/ 11 w 56"/>
                <a:gd name="T5" fmla="*/ 132 h 336"/>
                <a:gd name="T6" fmla="*/ 41 w 56"/>
                <a:gd name="T7" fmla="*/ 192 h 336"/>
                <a:gd name="T8" fmla="*/ 53 w 56"/>
                <a:gd name="T9" fmla="*/ 258 h 336"/>
                <a:gd name="T10" fmla="*/ 23 w 56"/>
                <a:gd name="T11" fmla="*/ 300 h 336"/>
                <a:gd name="T12" fmla="*/ 23 w 56"/>
                <a:gd name="T13" fmla="*/ 336 h 336"/>
                <a:gd name="T14" fmla="*/ 0 60000 65536"/>
                <a:gd name="T15" fmla="*/ 0 60000 65536"/>
                <a:gd name="T16" fmla="*/ 0 60000 65536"/>
                <a:gd name="T17" fmla="*/ 0 60000 65536"/>
                <a:gd name="T18" fmla="*/ 0 60000 65536"/>
                <a:gd name="T19" fmla="*/ 0 60000 65536"/>
                <a:gd name="T20" fmla="*/ 0 60000 65536"/>
                <a:gd name="T21" fmla="*/ 0 w 56"/>
                <a:gd name="T22" fmla="*/ 0 h 336"/>
                <a:gd name="T23" fmla="*/ 56 w 56"/>
                <a:gd name="T24" fmla="*/ 336 h 3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336">
                  <a:moveTo>
                    <a:pt x="41" y="0"/>
                  </a:moveTo>
                  <a:cubicBezTo>
                    <a:pt x="25" y="25"/>
                    <a:pt x="10" y="50"/>
                    <a:pt x="5" y="72"/>
                  </a:cubicBezTo>
                  <a:cubicBezTo>
                    <a:pt x="0" y="94"/>
                    <a:pt x="5" y="112"/>
                    <a:pt x="11" y="132"/>
                  </a:cubicBezTo>
                  <a:cubicBezTo>
                    <a:pt x="17" y="152"/>
                    <a:pt x="34" y="171"/>
                    <a:pt x="41" y="192"/>
                  </a:cubicBezTo>
                  <a:cubicBezTo>
                    <a:pt x="48" y="213"/>
                    <a:pt x="56" y="240"/>
                    <a:pt x="53" y="258"/>
                  </a:cubicBezTo>
                  <a:cubicBezTo>
                    <a:pt x="50" y="276"/>
                    <a:pt x="28" y="287"/>
                    <a:pt x="23" y="300"/>
                  </a:cubicBezTo>
                  <a:cubicBezTo>
                    <a:pt x="18" y="313"/>
                    <a:pt x="23" y="330"/>
                    <a:pt x="23" y="336"/>
                  </a:cubicBezTo>
                </a:path>
              </a:pathLst>
            </a:custGeom>
            <a:noFill/>
            <a:ln w="25400">
              <a:solidFill>
                <a:srgbClr val="CC0099"/>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grpSp>
      <p:sp>
        <p:nvSpPr>
          <p:cNvPr id="19467" name="Line 23"/>
          <p:cNvSpPr>
            <a:spLocks noChangeShapeType="1"/>
          </p:cNvSpPr>
          <p:nvPr/>
        </p:nvSpPr>
        <p:spPr bwMode="auto">
          <a:xfrm>
            <a:off x="7035800" y="2921000"/>
            <a:ext cx="0" cy="36830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57370" name="Freeform 26"/>
          <p:cNvSpPr>
            <a:spLocks/>
          </p:cNvSpPr>
          <p:nvPr/>
        </p:nvSpPr>
        <p:spPr bwMode="auto">
          <a:xfrm>
            <a:off x="6208713" y="2017713"/>
            <a:ext cx="1477962" cy="1017587"/>
          </a:xfrm>
          <a:custGeom>
            <a:avLst/>
            <a:gdLst>
              <a:gd name="T0" fmla="*/ 2147483647 w 931"/>
              <a:gd name="T1" fmla="*/ 2147483647 h 641"/>
              <a:gd name="T2" fmla="*/ 2147483647 w 931"/>
              <a:gd name="T3" fmla="*/ 2147483647 h 641"/>
              <a:gd name="T4" fmla="*/ 2147483647 w 931"/>
              <a:gd name="T5" fmla="*/ 2147483647 h 641"/>
              <a:gd name="T6" fmla="*/ 2147483647 w 931"/>
              <a:gd name="T7" fmla="*/ 2147483647 h 641"/>
              <a:gd name="T8" fmla="*/ 2147483647 w 931"/>
              <a:gd name="T9" fmla="*/ 2147483647 h 641"/>
              <a:gd name="T10" fmla="*/ 2147483647 w 931"/>
              <a:gd name="T11" fmla="*/ 2147483647 h 641"/>
              <a:gd name="T12" fmla="*/ 2147483647 w 931"/>
              <a:gd name="T13" fmla="*/ 2147483647 h 641"/>
              <a:gd name="T14" fmla="*/ 2147483647 w 931"/>
              <a:gd name="T15" fmla="*/ 2147483647 h 641"/>
              <a:gd name="T16" fmla="*/ 2147483647 w 931"/>
              <a:gd name="T17" fmla="*/ 2147483647 h 641"/>
              <a:gd name="T18" fmla="*/ 2147483647 w 931"/>
              <a:gd name="T19" fmla="*/ 2147483647 h 641"/>
              <a:gd name="T20" fmla="*/ 2147483647 w 931"/>
              <a:gd name="T21" fmla="*/ 2147483647 h 641"/>
              <a:gd name="T22" fmla="*/ 2147483647 w 931"/>
              <a:gd name="T23" fmla="*/ 2147483647 h 641"/>
              <a:gd name="T24" fmla="*/ 2147483647 w 931"/>
              <a:gd name="T25" fmla="*/ 2147483647 h 641"/>
              <a:gd name="T26" fmla="*/ 2147483647 w 931"/>
              <a:gd name="T27" fmla="*/ 2147483647 h 641"/>
              <a:gd name="T28" fmla="*/ 2147483647 w 931"/>
              <a:gd name="T29" fmla="*/ 2147483647 h 641"/>
              <a:gd name="T30" fmla="*/ 2147483647 w 931"/>
              <a:gd name="T31" fmla="*/ 2147483647 h 641"/>
              <a:gd name="T32" fmla="*/ 2147483647 w 931"/>
              <a:gd name="T33" fmla="*/ 2147483647 h 641"/>
              <a:gd name="T34" fmla="*/ 2147483647 w 931"/>
              <a:gd name="T35" fmla="*/ 2147483647 h 641"/>
              <a:gd name="T36" fmla="*/ 2147483647 w 931"/>
              <a:gd name="T37" fmla="*/ 2147483647 h 641"/>
              <a:gd name="T38" fmla="*/ 2147483647 w 931"/>
              <a:gd name="T39" fmla="*/ 2147483647 h 641"/>
              <a:gd name="T40" fmla="*/ 2147483647 w 931"/>
              <a:gd name="T41" fmla="*/ 2147483647 h 641"/>
              <a:gd name="T42" fmla="*/ 2147483647 w 931"/>
              <a:gd name="T43" fmla="*/ 2147483647 h 641"/>
              <a:gd name="T44" fmla="*/ 2147483647 w 931"/>
              <a:gd name="T45" fmla="*/ 2147483647 h 641"/>
              <a:gd name="T46" fmla="*/ 2147483647 w 931"/>
              <a:gd name="T47" fmla="*/ 2147483647 h 641"/>
              <a:gd name="T48" fmla="*/ 2147483647 w 931"/>
              <a:gd name="T49" fmla="*/ 2147483647 h 641"/>
              <a:gd name="T50" fmla="*/ 2147483647 w 931"/>
              <a:gd name="T51" fmla="*/ 2147483647 h 641"/>
              <a:gd name="T52" fmla="*/ 2147483647 w 931"/>
              <a:gd name="T53" fmla="*/ 2147483647 h 641"/>
              <a:gd name="T54" fmla="*/ 2147483647 w 931"/>
              <a:gd name="T55" fmla="*/ 2147483647 h 641"/>
              <a:gd name="T56" fmla="*/ 2147483647 w 931"/>
              <a:gd name="T57" fmla="*/ 2147483647 h 641"/>
              <a:gd name="T58" fmla="*/ 2147483647 w 931"/>
              <a:gd name="T59" fmla="*/ 2147483647 h 641"/>
              <a:gd name="T60" fmla="*/ 2147483647 w 931"/>
              <a:gd name="T61" fmla="*/ 2147483647 h 641"/>
              <a:gd name="T62" fmla="*/ 2147483647 w 931"/>
              <a:gd name="T63" fmla="*/ 2147483647 h 641"/>
              <a:gd name="T64" fmla="*/ 2147483647 w 931"/>
              <a:gd name="T65" fmla="*/ 2147483647 h 641"/>
              <a:gd name="T66" fmla="*/ 2147483647 w 931"/>
              <a:gd name="T67" fmla="*/ 2147483647 h 641"/>
              <a:gd name="T68" fmla="*/ 2147483647 w 931"/>
              <a:gd name="T69" fmla="*/ 2147483647 h 641"/>
              <a:gd name="T70" fmla="*/ 2147483647 w 931"/>
              <a:gd name="T71" fmla="*/ 2147483647 h 641"/>
              <a:gd name="T72" fmla="*/ 2147483647 w 931"/>
              <a:gd name="T73" fmla="*/ 2147483647 h 641"/>
              <a:gd name="T74" fmla="*/ 2147483647 w 931"/>
              <a:gd name="T75" fmla="*/ 2147483647 h 641"/>
              <a:gd name="T76" fmla="*/ 2147483647 w 931"/>
              <a:gd name="T77" fmla="*/ 2147483647 h 641"/>
              <a:gd name="T78" fmla="*/ 2147483647 w 931"/>
              <a:gd name="T79" fmla="*/ 2147483647 h 641"/>
              <a:gd name="T80" fmla="*/ 2147483647 w 931"/>
              <a:gd name="T81" fmla="*/ 2147483647 h 641"/>
              <a:gd name="T82" fmla="*/ 2147483647 w 931"/>
              <a:gd name="T83" fmla="*/ 2147483647 h 641"/>
              <a:gd name="T84" fmla="*/ 2147483647 w 931"/>
              <a:gd name="T85" fmla="*/ 2147483647 h 641"/>
              <a:gd name="T86" fmla="*/ 2147483647 w 931"/>
              <a:gd name="T87" fmla="*/ 2147483647 h 641"/>
              <a:gd name="T88" fmla="*/ 2147483647 w 931"/>
              <a:gd name="T89" fmla="*/ 2147483647 h 641"/>
              <a:gd name="T90" fmla="*/ 2147483647 w 931"/>
              <a:gd name="T91" fmla="*/ 2147483647 h 641"/>
              <a:gd name="T92" fmla="*/ 2147483647 w 931"/>
              <a:gd name="T93" fmla="*/ 2147483647 h 641"/>
              <a:gd name="T94" fmla="*/ 2147483647 w 931"/>
              <a:gd name="T95" fmla="*/ 2147483647 h 641"/>
              <a:gd name="T96" fmla="*/ 2147483647 w 931"/>
              <a:gd name="T97" fmla="*/ 2147483647 h 641"/>
              <a:gd name="T98" fmla="*/ 2147483647 w 931"/>
              <a:gd name="T99" fmla="*/ 2147483647 h 641"/>
              <a:gd name="T100" fmla="*/ 2147483647 w 931"/>
              <a:gd name="T101" fmla="*/ 2147483647 h 641"/>
              <a:gd name="T102" fmla="*/ 2147483647 w 931"/>
              <a:gd name="T103" fmla="*/ 2147483647 h 64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31"/>
              <a:gd name="T157" fmla="*/ 0 h 641"/>
              <a:gd name="T158" fmla="*/ 931 w 931"/>
              <a:gd name="T159" fmla="*/ 641 h 64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31" h="641">
                <a:moveTo>
                  <a:pt x="139" y="421"/>
                </a:moveTo>
                <a:cubicBezTo>
                  <a:pt x="91" y="405"/>
                  <a:pt x="102" y="375"/>
                  <a:pt x="61" y="361"/>
                </a:cubicBezTo>
                <a:cubicBezTo>
                  <a:pt x="36" y="369"/>
                  <a:pt x="39" y="382"/>
                  <a:pt x="25" y="403"/>
                </a:cubicBezTo>
                <a:cubicBezTo>
                  <a:pt x="32" y="546"/>
                  <a:pt x="0" y="530"/>
                  <a:pt x="109" y="541"/>
                </a:cubicBezTo>
                <a:cubicBezTo>
                  <a:pt x="111" y="547"/>
                  <a:pt x="110" y="555"/>
                  <a:pt x="115" y="559"/>
                </a:cubicBezTo>
                <a:cubicBezTo>
                  <a:pt x="125" y="566"/>
                  <a:pt x="151" y="571"/>
                  <a:pt x="151" y="571"/>
                </a:cubicBezTo>
                <a:cubicBezTo>
                  <a:pt x="162" y="605"/>
                  <a:pt x="160" y="619"/>
                  <a:pt x="187" y="637"/>
                </a:cubicBezTo>
                <a:cubicBezTo>
                  <a:pt x="389" y="630"/>
                  <a:pt x="326" y="641"/>
                  <a:pt x="445" y="601"/>
                </a:cubicBezTo>
                <a:cubicBezTo>
                  <a:pt x="465" y="571"/>
                  <a:pt x="451" y="587"/>
                  <a:pt x="493" y="559"/>
                </a:cubicBezTo>
                <a:cubicBezTo>
                  <a:pt x="499" y="555"/>
                  <a:pt x="511" y="547"/>
                  <a:pt x="511" y="547"/>
                </a:cubicBezTo>
                <a:cubicBezTo>
                  <a:pt x="519" y="523"/>
                  <a:pt x="523" y="513"/>
                  <a:pt x="547" y="505"/>
                </a:cubicBezTo>
                <a:cubicBezTo>
                  <a:pt x="551" y="499"/>
                  <a:pt x="553" y="492"/>
                  <a:pt x="559" y="487"/>
                </a:cubicBezTo>
                <a:cubicBezTo>
                  <a:pt x="564" y="483"/>
                  <a:pt x="573" y="485"/>
                  <a:pt x="577" y="481"/>
                </a:cubicBezTo>
                <a:cubicBezTo>
                  <a:pt x="581" y="477"/>
                  <a:pt x="579" y="468"/>
                  <a:pt x="583" y="463"/>
                </a:cubicBezTo>
                <a:cubicBezTo>
                  <a:pt x="588" y="457"/>
                  <a:pt x="595" y="455"/>
                  <a:pt x="601" y="451"/>
                </a:cubicBezTo>
                <a:cubicBezTo>
                  <a:pt x="621" y="421"/>
                  <a:pt x="607" y="437"/>
                  <a:pt x="649" y="409"/>
                </a:cubicBezTo>
                <a:cubicBezTo>
                  <a:pt x="655" y="405"/>
                  <a:pt x="667" y="397"/>
                  <a:pt x="667" y="397"/>
                </a:cubicBezTo>
                <a:cubicBezTo>
                  <a:pt x="676" y="384"/>
                  <a:pt x="688" y="374"/>
                  <a:pt x="697" y="361"/>
                </a:cubicBezTo>
                <a:cubicBezTo>
                  <a:pt x="711" y="340"/>
                  <a:pt x="709" y="329"/>
                  <a:pt x="733" y="313"/>
                </a:cubicBezTo>
                <a:cubicBezTo>
                  <a:pt x="752" y="285"/>
                  <a:pt x="760" y="265"/>
                  <a:pt x="787" y="247"/>
                </a:cubicBezTo>
                <a:cubicBezTo>
                  <a:pt x="791" y="241"/>
                  <a:pt x="794" y="234"/>
                  <a:pt x="799" y="229"/>
                </a:cubicBezTo>
                <a:cubicBezTo>
                  <a:pt x="804" y="224"/>
                  <a:pt x="812" y="223"/>
                  <a:pt x="817" y="217"/>
                </a:cubicBezTo>
                <a:cubicBezTo>
                  <a:pt x="821" y="212"/>
                  <a:pt x="819" y="203"/>
                  <a:pt x="823" y="199"/>
                </a:cubicBezTo>
                <a:cubicBezTo>
                  <a:pt x="845" y="177"/>
                  <a:pt x="871" y="173"/>
                  <a:pt x="895" y="157"/>
                </a:cubicBezTo>
                <a:cubicBezTo>
                  <a:pt x="908" y="117"/>
                  <a:pt x="922" y="94"/>
                  <a:pt x="931" y="49"/>
                </a:cubicBezTo>
                <a:cubicBezTo>
                  <a:pt x="919" y="0"/>
                  <a:pt x="883" y="17"/>
                  <a:pt x="847" y="37"/>
                </a:cubicBezTo>
                <a:cubicBezTo>
                  <a:pt x="834" y="44"/>
                  <a:pt x="811" y="61"/>
                  <a:pt x="811" y="61"/>
                </a:cubicBezTo>
                <a:cubicBezTo>
                  <a:pt x="783" y="103"/>
                  <a:pt x="799" y="89"/>
                  <a:pt x="769" y="109"/>
                </a:cubicBezTo>
                <a:cubicBezTo>
                  <a:pt x="761" y="132"/>
                  <a:pt x="738" y="155"/>
                  <a:pt x="715" y="163"/>
                </a:cubicBezTo>
                <a:cubicBezTo>
                  <a:pt x="699" y="211"/>
                  <a:pt x="723" y="155"/>
                  <a:pt x="691" y="187"/>
                </a:cubicBezTo>
                <a:cubicBezTo>
                  <a:pt x="687" y="191"/>
                  <a:pt x="689" y="200"/>
                  <a:pt x="685" y="205"/>
                </a:cubicBezTo>
                <a:cubicBezTo>
                  <a:pt x="674" y="219"/>
                  <a:pt x="646" y="225"/>
                  <a:pt x="631" y="235"/>
                </a:cubicBezTo>
                <a:cubicBezTo>
                  <a:pt x="629" y="241"/>
                  <a:pt x="631" y="253"/>
                  <a:pt x="625" y="253"/>
                </a:cubicBezTo>
                <a:cubicBezTo>
                  <a:pt x="619" y="253"/>
                  <a:pt x="616" y="241"/>
                  <a:pt x="619" y="235"/>
                </a:cubicBezTo>
                <a:cubicBezTo>
                  <a:pt x="621" y="230"/>
                  <a:pt x="665" y="224"/>
                  <a:pt x="673" y="223"/>
                </a:cubicBezTo>
                <a:cubicBezTo>
                  <a:pt x="702" y="204"/>
                  <a:pt x="698" y="209"/>
                  <a:pt x="655" y="223"/>
                </a:cubicBezTo>
                <a:cubicBezTo>
                  <a:pt x="649" y="225"/>
                  <a:pt x="642" y="225"/>
                  <a:pt x="637" y="229"/>
                </a:cubicBezTo>
                <a:cubicBezTo>
                  <a:pt x="631" y="233"/>
                  <a:pt x="625" y="237"/>
                  <a:pt x="619" y="241"/>
                </a:cubicBezTo>
                <a:cubicBezTo>
                  <a:pt x="615" y="254"/>
                  <a:pt x="605" y="264"/>
                  <a:pt x="601" y="277"/>
                </a:cubicBezTo>
                <a:cubicBezTo>
                  <a:pt x="595" y="296"/>
                  <a:pt x="604" y="324"/>
                  <a:pt x="589" y="337"/>
                </a:cubicBezTo>
                <a:cubicBezTo>
                  <a:pt x="579" y="345"/>
                  <a:pt x="553" y="349"/>
                  <a:pt x="553" y="349"/>
                </a:cubicBezTo>
                <a:cubicBezTo>
                  <a:pt x="535" y="375"/>
                  <a:pt x="510" y="378"/>
                  <a:pt x="481" y="385"/>
                </a:cubicBezTo>
                <a:cubicBezTo>
                  <a:pt x="469" y="393"/>
                  <a:pt x="457" y="401"/>
                  <a:pt x="445" y="409"/>
                </a:cubicBezTo>
                <a:cubicBezTo>
                  <a:pt x="439" y="413"/>
                  <a:pt x="427" y="421"/>
                  <a:pt x="427" y="421"/>
                </a:cubicBezTo>
                <a:cubicBezTo>
                  <a:pt x="410" y="471"/>
                  <a:pt x="422" y="446"/>
                  <a:pt x="391" y="493"/>
                </a:cubicBezTo>
                <a:cubicBezTo>
                  <a:pt x="384" y="504"/>
                  <a:pt x="355" y="505"/>
                  <a:pt x="355" y="505"/>
                </a:cubicBezTo>
                <a:cubicBezTo>
                  <a:pt x="323" y="503"/>
                  <a:pt x="291" y="503"/>
                  <a:pt x="259" y="499"/>
                </a:cubicBezTo>
                <a:cubicBezTo>
                  <a:pt x="246" y="497"/>
                  <a:pt x="235" y="491"/>
                  <a:pt x="223" y="487"/>
                </a:cubicBezTo>
                <a:cubicBezTo>
                  <a:pt x="209" y="482"/>
                  <a:pt x="187" y="463"/>
                  <a:pt x="187" y="463"/>
                </a:cubicBezTo>
                <a:cubicBezTo>
                  <a:pt x="167" y="433"/>
                  <a:pt x="181" y="449"/>
                  <a:pt x="139" y="421"/>
                </a:cubicBezTo>
                <a:cubicBezTo>
                  <a:pt x="134" y="417"/>
                  <a:pt x="121" y="415"/>
                  <a:pt x="121" y="415"/>
                </a:cubicBezTo>
                <a:cubicBezTo>
                  <a:pt x="121" y="415"/>
                  <a:pt x="133" y="419"/>
                  <a:pt x="139" y="4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sp>
        <p:nvSpPr>
          <p:cNvPr id="19469" name="Freeform 27"/>
          <p:cNvSpPr>
            <a:spLocks/>
          </p:cNvSpPr>
          <p:nvPr/>
        </p:nvSpPr>
        <p:spPr bwMode="auto">
          <a:xfrm>
            <a:off x="7739063" y="1758950"/>
            <a:ext cx="195262" cy="219075"/>
          </a:xfrm>
          <a:custGeom>
            <a:avLst/>
            <a:gdLst>
              <a:gd name="T0" fmla="*/ 2147483647 w 123"/>
              <a:gd name="T1" fmla="*/ 2147483647 h 138"/>
              <a:gd name="T2" fmla="*/ 2147483647 w 123"/>
              <a:gd name="T3" fmla="*/ 2147483647 h 138"/>
              <a:gd name="T4" fmla="*/ 2147483647 w 123"/>
              <a:gd name="T5" fmla="*/ 2147483647 h 138"/>
              <a:gd name="T6" fmla="*/ 2147483647 w 123"/>
              <a:gd name="T7" fmla="*/ 2147483647 h 138"/>
              <a:gd name="T8" fmla="*/ 2147483647 w 123"/>
              <a:gd name="T9" fmla="*/ 2147483647 h 138"/>
              <a:gd name="T10" fmla="*/ 2147483647 w 123"/>
              <a:gd name="T11" fmla="*/ 2147483647 h 138"/>
              <a:gd name="T12" fmla="*/ 2147483647 w 123"/>
              <a:gd name="T13" fmla="*/ 2147483647 h 138"/>
              <a:gd name="T14" fmla="*/ 2147483647 w 123"/>
              <a:gd name="T15" fmla="*/ 2147483647 h 138"/>
              <a:gd name="T16" fmla="*/ 2147483647 w 123"/>
              <a:gd name="T17" fmla="*/ 2147483647 h 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3"/>
              <a:gd name="T28" fmla="*/ 0 h 138"/>
              <a:gd name="T29" fmla="*/ 123 w 123"/>
              <a:gd name="T30" fmla="*/ 138 h 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3" h="138">
                <a:moveTo>
                  <a:pt x="87" y="2"/>
                </a:moveTo>
                <a:cubicBezTo>
                  <a:pt x="76" y="3"/>
                  <a:pt x="62" y="0"/>
                  <a:pt x="54" y="8"/>
                </a:cubicBezTo>
                <a:cubicBezTo>
                  <a:pt x="43" y="19"/>
                  <a:pt x="39" y="42"/>
                  <a:pt x="24" y="47"/>
                </a:cubicBezTo>
                <a:cubicBezTo>
                  <a:pt x="18" y="64"/>
                  <a:pt x="0" y="92"/>
                  <a:pt x="27" y="101"/>
                </a:cubicBezTo>
                <a:cubicBezTo>
                  <a:pt x="36" y="115"/>
                  <a:pt x="28" y="131"/>
                  <a:pt x="45" y="137"/>
                </a:cubicBezTo>
                <a:cubicBezTo>
                  <a:pt x="73" y="133"/>
                  <a:pt x="60" y="138"/>
                  <a:pt x="84" y="122"/>
                </a:cubicBezTo>
                <a:cubicBezTo>
                  <a:pt x="90" y="118"/>
                  <a:pt x="102" y="110"/>
                  <a:pt x="102" y="110"/>
                </a:cubicBezTo>
                <a:cubicBezTo>
                  <a:pt x="113" y="93"/>
                  <a:pt x="118" y="95"/>
                  <a:pt x="123" y="74"/>
                </a:cubicBezTo>
                <a:cubicBezTo>
                  <a:pt x="121" y="52"/>
                  <a:pt x="122" y="2"/>
                  <a:pt x="87"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sp>
        <p:nvSpPr>
          <p:cNvPr id="57372" name="Freeform 28"/>
          <p:cNvSpPr>
            <a:spLocks/>
          </p:cNvSpPr>
          <p:nvPr/>
        </p:nvSpPr>
        <p:spPr bwMode="auto">
          <a:xfrm>
            <a:off x="8054975" y="781050"/>
            <a:ext cx="939800" cy="1106488"/>
          </a:xfrm>
          <a:custGeom>
            <a:avLst/>
            <a:gdLst>
              <a:gd name="T0" fmla="*/ 2147483647 w 592"/>
              <a:gd name="T1" fmla="*/ 0 h 697"/>
              <a:gd name="T2" fmla="*/ 2147483647 w 592"/>
              <a:gd name="T3" fmla="*/ 2147483647 h 697"/>
              <a:gd name="T4" fmla="*/ 2147483647 w 592"/>
              <a:gd name="T5" fmla="*/ 2147483647 h 697"/>
              <a:gd name="T6" fmla="*/ 2147483647 w 592"/>
              <a:gd name="T7" fmla="*/ 2147483647 h 697"/>
              <a:gd name="T8" fmla="*/ 2147483647 w 592"/>
              <a:gd name="T9" fmla="*/ 2147483647 h 697"/>
              <a:gd name="T10" fmla="*/ 2147483647 w 592"/>
              <a:gd name="T11" fmla="*/ 2147483647 h 697"/>
              <a:gd name="T12" fmla="*/ 2147483647 w 592"/>
              <a:gd name="T13" fmla="*/ 2147483647 h 697"/>
              <a:gd name="T14" fmla="*/ 2147483647 w 592"/>
              <a:gd name="T15" fmla="*/ 2147483647 h 697"/>
              <a:gd name="T16" fmla="*/ 2147483647 w 592"/>
              <a:gd name="T17" fmla="*/ 2147483647 h 697"/>
              <a:gd name="T18" fmla="*/ 2147483647 w 592"/>
              <a:gd name="T19" fmla="*/ 2147483647 h 697"/>
              <a:gd name="T20" fmla="*/ 2147483647 w 592"/>
              <a:gd name="T21" fmla="*/ 2147483647 h 697"/>
              <a:gd name="T22" fmla="*/ 2147483647 w 592"/>
              <a:gd name="T23" fmla="*/ 2147483647 h 697"/>
              <a:gd name="T24" fmla="*/ 2147483647 w 592"/>
              <a:gd name="T25" fmla="*/ 2147483647 h 697"/>
              <a:gd name="T26" fmla="*/ 2147483647 w 592"/>
              <a:gd name="T27" fmla="*/ 2147483647 h 697"/>
              <a:gd name="T28" fmla="*/ 2147483647 w 592"/>
              <a:gd name="T29" fmla="*/ 2147483647 h 697"/>
              <a:gd name="T30" fmla="*/ 2147483647 w 592"/>
              <a:gd name="T31" fmla="*/ 2147483647 h 697"/>
              <a:gd name="T32" fmla="*/ 2147483647 w 592"/>
              <a:gd name="T33" fmla="*/ 2147483647 h 697"/>
              <a:gd name="T34" fmla="*/ 2147483647 w 592"/>
              <a:gd name="T35" fmla="*/ 2147483647 h 697"/>
              <a:gd name="T36" fmla="*/ 2147483647 w 592"/>
              <a:gd name="T37" fmla="*/ 2147483647 h 697"/>
              <a:gd name="T38" fmla="*/ 2147483647 w 592"/>
              <a:gd name="T39" fmla="*/ 2147483647 h 697"/>
              <a:gd name="T40" fmla="*/ 2147483647 w 592"/>
              <a:gd name="T41" fmla="*/ 2147483647 h 697"/>
              <a:gd name="T42" fmla="*/ 2147483647 w 592"/>
              <a:gd name="T43" fmla="*/ 0 h 69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92"/>
              <a:gd name="T67" fmla="*/ 0 h 697"/>
              <a:gd name="T68" fmla="*/ 592 w 592"/>
              <a:gd name="T69" fmla="*/ 697 h 69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92" h="697">
                <a:moveTo>
                  <a:pt x="56" y="0"/>
                </a:moveTo>
                <a:cubicBezTo>
                  <a:pt x="0" y="11"/>
                  <a:pt x="19" y="39"/>
                  <a:pt x="14" y="102"/>
                </a:cubicBezTo>
                <a:cubicBezTo>
                  <a:pt x="18" y="267"/>
                  <a:pt x="10" y="287"/>
                  <a:pt x="32" y="396"/>
                </a:cubicBezTo>
                <a:cubicBezTo>
                  <a:pt x="30" y="472"/>
                  <a:pt x="26" y="548"/>
                  <a:pt x="26" y="624"/>
                </a:cubicBezTo>
                <a:cubicBezTo>
                  <a:pt x="26" y="691"/>
                  <a:pt x="15" y="680"/>
                  <a:pt x="56" y="690"/>
                </a:cubicBezTo>
                <a:cubicBezTo>
                  <a:pt x="94" y="688"/>
                  <a:pt x="134" y="697"/>
                  <a:pt x="170" y="684"/>
                </a:cubicBezTo>
                <a:cubicBezTo>
                  <a:pt x="181" y="680"/>
                  <a:pt x="175" y="660"/>
                  <a:pt x="176" y="648"/>
                </a:cubicBezTo>
                <a:cubicBezTo>
                  <a:pt x="179" y="612"/>
                  <a:pt x="162" y="566"/>
                  <a:pt x="188" y="540"/>
                </a:cubicBezTo>
                <a:cubicBezTo>
                  <a:pt x="235" y="493"/>
                  <a:pt x="311" y="479"/>
                  <a:pt x="362" y="438"/>
                </a:cubicBezTo>
                <a:cubicBezTo>
                  <a:pt x="395" y="412"/>
                  <a:pt x="397" y="396"/>
                  <a:pt x="434" y="384"/>
                </a:cubicBezTo>
                <a:cubicBezTo>
                  <a:pt x="460" y="344"/>
                  <a:pt x="449" y="353"/>
                  <a:pt x="482" y="330"/>
                </a:cubicBezTo>
                <a:cubicBezTo>
                  <a:pt x="494" y="322"/>
                  <a:pt x="518" y="306"/>
                  <a:pt x="518" y="306"/>
                </a:cubicBezTo>
                <a:cubicBezTo>
                  <a:pt x="525" y="295"/>
                  <a:pt x="529" y="281"/>
                  <a:pt x="536" y="270"/>
                </a:cubicBezTo>
                <a:cubicBezTo>
                  <a:pt x="545" y="257"/>
                  <a:pt x="557" y="247"/>
                  <a:pt x="566" y="234"/>
                </a:cubicBezTo>
                <a:cubicBezTo>
                  <a:pt x="563" y="179"/>
                  <a:pt x="592" y="99"/>
                  <a:pt x="530" y="78"/>
                </a:cubicBezTo>
                <a:cubicBezTo>
                  <a:pt x="498" y="80"/>
                  <a:pt x="459" y="70"/>
                  <a:pt x="434" y="90"/>
                </a:cubicBezTo>
                <a:cubicBezTo>
                  <a:pt x="395" y="121"/>
                  <a:pt x="449" y="99"/>
                  <a:pt x="404" y="114"/>
                </a:cubicBezTo>
                <a:cubicBezTo>
                  <a:pt x="384" y="145"/>
                  <a:pt x="363" y="198"/>
                  <a:pt x="326" y="210"/>
                </a:cubicBezTo>
                <a:cubicBezTo>
                  <a:pt x="282" y="254"/>
                  <a:pt x="277" y="262"/>
                  <a:pt x="212" y="270"/>
                </a:cubicBezTo>
                <a:cubicBezTo>
                  <a:pt x="186" y="252"/>
                  <a:pt x="183" y="227"/>
                  <a:pt x="176" y="198"/>
                </a:cubicBezTo>
                <a:cubicBezTo>
                  <a:pt x="172" y="157"/>
                  <a:pt x="173" y="60"/>
                  <a:pt x="128" y="30"/>
                </a:cubicBezTo>
                <a:cubicBezTo>
                  <a:pt x="105" y="14"/>
                  <a:pt x="80" y="12"/>
                  <a:pt x="5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sp>
        <p:nvSpPr>
          <p:cNvPr id="57374" name="Freeform 30"/>
          <p:cNvSpPr>
            <a:spLocks/>
          </p:cNvSpPr>
          <p:nvPr/>
        </p:nvSpPr>
        <p:spPr bwMode="auto">
          <a:xfrm>
            <a:off x="6350000" y="2870200"/>
            <a:ext cx="1714500" cy="3990975"/>
          </a:xfrm>
          <a:custGeom>
            <a:avLst/>
            <a:gdLst>
              <a:gd name="T0" fmla="*/ 2147483647 w 1080"/>
              <a:gd name="T1" fmla="*/ 2147483647 h 2514"/>
              <a:gd name="T2" fmla="*/ 2147483647 w 1080"/>
              <a:gd name="T3" fmla="*/ 2147483647 h 2514"/>
              <a:gd name="T4" fmla="*/ 2147483647 w 1080"/>
              <a:gd name="T5" fmla="*/ 2147483647 h 2514"/>
              <a:gd name="T6" fmla="*/ 2147483647 w 1080"/>
              <a:gd name="T7" fmla="*/ 2147483647 h 2514"/>
              <a:gd name="T8" fmla="*/ 2147483647 w 1080"/>
              <a:gd name="T9" fmla="*/ 0 h 2514"/>
              <a:gd name="T10" fmla="*/ 2147483647 w 1080"/>
              <a:gd name="T11" fmla="*/ 2147483647 h 2514"/>
              <a:gd name="T12" fmla="*/ 2147483647 w 1080"/>
              <a:gd name="T13" fmla="*/ 2147483647 h 2514"/>
              <a:gd name="T14" fmla="*/ 2147483647 w 1080"/>
              <a:gd name="T15" fmla="*/ 2147483647 h 2514"/>
              <a:gd name="T16" fmla="*/ 2147483647 w 1080"/>
              <a:gd name="T17" fmla="*/ 2147483647 h 2514"/>
              <a:gd name="T18" fmla="*/ 2147483647 w 1080"/>
              <a:gd name="T19" fmla="*/ 2147483647 h 2514"/>
              <a:gd name="T20" fmla="*/ 2147483647 w 1080"/>
              <a:gd name="T21" fmla="*/ 2147483647 h 2514"/>
              <a:gd name="T22" fmla="*/ 2147483647 w 1080"/>
              <a:gd name="T23" fmla="*/ 2147483647 h 2514"/>
              <a:gd name="T24" fmla="*/ 2147483647 w 1080"/>
              <a:gd name="T25" fmla="*/ 2147483647 h 2514"/>
              <a:gd name="T26" fmla="*/ 2147483647 w 1080"/>
              <a:gd name="T27" fmla="*/ 2147483647 h 2514"/>
              <a:gd name="T28" fmla="*/ 2147483647 w 1080"/>
              <a:gd name="T29" fmla="*/ 2147483647 h 2514"/>
              <a:gd name="T30" fmla="*/ 2147483647 w 1080"/>
              <a:gd name="T31" fmla="*/ 2147483647 h 2514"/>
              <a:gd name="T32" fmla="*/ 2147483647 w 1080"/>
              <a:gd name="T33" fmla="*/ 2147483647 h 2514"/>
              <a:gd name="T34" fmla="*/ 2147483647 w 1080"/>
              <a:gd name="T35" fmla="*/ 2147483647 h 2514"/>
              <a:gd name="T36" fmla="*/ 0 w 1080"/>
              <a:gd name="T37" fmla="*/ 2147483647 h 2514"/>
              <a:gd name="T38" fmla="*/ 2147483647 w 1080"/>
              <a:gd name="T39" fmla="*/ 2147483647 h 2514"/>
              <a:gd name="T40" fmla="*/ 2147483647 w 1080"/>
              <a:gd name="T41" fmla="*/ 2147483647 h 2514"/>
              <a:gd name="T42" fmla="*/ 2147483647 w 1080"/>
              <a:gd name="T43" fmla="*/ 2147483647 h 2514"/>
              <a:gd name="T44" fmla="*/ 2147483647 w 1080"/>
              <a:gd name="T45" fmla="*/ 2147483647 h 2514"/>
              <a:gd name="T46" fmla="*/ 2147483647 w 1080"/>
              <a:gd name="T47" fmla="*/ 2147483647 h 2514"/>
              <a:gd name="T48" fmla="*/ 2147483647 w 1080"/>
              <a:gd name="T49" fmla="*/ 2147483647 h 2514"/>
              <a:gd name="T50" fmla="*/ 2147483647 w 1080"/>
              <a:gd name="T51" fmla="*/ 2147483647 h 2514"/>
              <a:gd name="T52" fmla="*/ 2147483647 w 1080"/>
              <a:gd name="T53" fmla="*/ 2147483647 h 2514"/>
              <a:gd name="T54" fmla="*/ 2147483647 w 1080"/>
              <a:gd name="T55" fmla="*/ 2147483647 h 2514"/>
              <a:gd name="T56" fmla="*/ 2147483647 w 1080"/>
              <a:gd name="T57" fmla="*/ 2147483647 h 2514"/>
              <a:gd name="T58" fmla="*/ 2147483647 w 1080"/>
              <a:gd name="T59" fmla="*/ 2147483647 h 2514"/>
              <a:gd name="T60" fmla="*/ 2147483647 w 1080"/>
              <a:gd name="T61" fmla="*/ 2147483647 h 2514"/>
              <a:gd name="T62" fmla="*/ 2147483647 w 1080"/>
              <a:gd name="T63" fmla="*/ 2147483647 h 2514"/>
              <a:gd name="T64" fmla="*/ 2147483647 w 1080"/>
              <a:gd name="T65" fmla="*/ 2147483647 h 2514"/>
              <a:gd name="T66" fmla="*/ 2147483647 w 1080"/>
              <a:gd name="T67" fmla="*/ 2147483647 h 2514"/>
              <a:gd name="T68" fmla="*/ 2147483647 w 1080"/>
              <a:gd name="T69" fmla="*/ 2147483647 h 2514"/>
              <a:gd name="T70" fmla="*/ 2147483647 w 1080"/>
              <a:gd name="T71" fmla="*/ 2147483647 h 2514"/>
              <a:gd name="T72" fmla="*/ 2147483647 w 1080"/>
              <a:gd name="T73" fmla="*/ 2147483647 h 2514"/>
              <a:gd name="T74" fmla="*/ 2147483647 w 1080"/>
              <a:gd name="T75" fmla="*/ 2147483647 h 2514"/>
              <a:gd name="T76" fmla="*/ 2147483647 w 1080"/>
              <a:gd name="T77" fmla="*/ 2147483647 h 2514"/>
              <a:gd name="T78" fmla="*/ 2147483647 w 1080"/>
              <a:gd name="T79" fmla="*/ 2147483647 h 2514"/>
              <a:gd name="T80" fmla="*/ 2147483647 w 1080"/>
              <a:gd name="T81" fmla="*/ 2147483647 h 2514"/>
              <a:gd name="T82" fmla="*/ 2147483647 w 1080"/>
              <a:gd name="T83" fmla="*/ 2147483647 h 2514"/>
              <a:gd name="T84" fmla="*/ 2147483647 w 1080"/>
              <a:gd name="T85" fmla="*/ 2147483647 h 2514"/>
              <a:gd name="T86" fmla="*/ 2147483647 w 1080"/>
              <a:gd name="T87" fmla="*/ 2147483647 h 2514"/>
              <a:gd name="T88" fmla="*/ 2147483647 w 1080"/>
              <a:gd name="T89" fmla="*/ 2147483647 h 2514"/>
              <a:gd name="T90" fmla="*/ 2147483647 w 1080"/>
              <a:gd name="T91" fmla="*/ 2147483647 h 2514"/>
              <a:gd name="T92" fmla="*/ 2147483647 w 1080"/>
              <a:gd name="T93" fmla="*/ 2147483647 h 2514"/>
              <a:gd name="T94" fmla="*/ 2147483647 w 1080"/>
              <a:gd name="T95" fmla="*/ 2147483647 h 2514"/>
              <a:gd name="T96" fmla="*/ 2147483647 w 1080"/>
              <a:gd name="T97" fmla="*/ 2147483647 h 25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80"/>
              <a:gd name="T148" fmla="*/ 0 h 2514"/>
              <a:gd name="T149" fmla="*/ 1080 w 1080"/>
              <a:gd name="T150" fmla="*/ 2514 h 25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80" h="2514">
                <a:moveTo>
                  <a:pt x="520" y="64"/>
                </a:moveTo>
                <a:cubicBezTo>
                  <a:pt x="512" y="59"/>
                  <a:pt x="503" y="55"/>
                  <a:pt x="496" y="48"/>
                </a:cubicBezTo>
                <a:cubicBezTo>
                  <a:pt x="489" y="41"/>
                  <a:pt x="488" y="29"/>
                  <a:pt x="480" y="24"/>
                </a:cubicBezTo>
                <a:cubicBezTo>
                  <a:pt x="466" y="15"/>
                  <a:pt x="448" y="13"/>
                  <a:pt x="432" y="8"/>
                </a:cubicBezTo>
                <a:cubicBezTo>
                  <a:pt x="424" y="5"/>
                  <a:pt x="408" y="0"/>
                  <a:pt x="408" y="0"/>
                </a:cubicBezTo>
                <a:cubicBezTo>
                  <a:pt x="393" y="45"/>
                  <a:pt x="396" y="64"/>
                  <a:pt x="360" y="88"/>
                </a:cubicBezTo>
                <a:cubicBezTo>
                  <a:pt x="355" y="104"/>
                  <a:pt x="358" y="127"/>
                  <a:pt x="344" y="136"/>
                </a:cubicBezTo>
                <a:cubicBezTo>
                  <a:pt x="320" y="152"/>
                  <a:pt x="296" y="160"/>
                  <a:pt x="272" y="176"/>
                </a:cubicBezTo>
                <a:cubicBezTo>
                  <a:pt x="267" y="184"/>
                  <a:pt x="263" y="193"/>
                  <a:pt x="256" y="200"/>
                </a:cubicBezTo>
                <a:cubicBezTo>
                  <a:pt x="249" y="207"/>
                  <a:pt x="238" y="208"/>
                  <a:pt x="232" y="216"/>
                </a:cubicBezTo>
                <a:cubicBezTo>
                  <a:pt x="227" y="223"/>
                  <a:pt x="228" y="232"/>
                  <a:pt x="224" y="240"/>
                </a:cubicBezTo>
                <a:cubicBezTo>
                  <a:pt x="211" y="267"/>
                  <a:pt x="208" y="264"/>
                  <a:pt x="184" y="280"/>
                </a:cubicBezTo>
                <a:cubicBezTo>
                  <a:pt x="149" y="333"/>
                  <a:pt x="132" y="364"/>
                  <a:pt x="112" y="424"/>
                </a:cubicBezTo>
                <a:cubicBezTo>
                  <a:pt x="106" y="442"/>
                  <a:pt x="91" y="456"/>
                  <a:pt x="80" y="472"/>
                </a:cubicBezTo>
                <a:cubicBezTo>
                  <a:pt x="71" y="486"/>
                  <a:pt x="64" y="520"/>
                  <a:pt x="64" y="520"/>
                </a:cubicBezTo>
                <a:cubicBezTo>
                  <a:pt x="42" y="802"/>
                  <a:pt x="64" y="495"/>
                  <a:pt x="48" y="1096"/>
                </a:cubicBezTo>
                <a:cubicBezTo>
                  <a:pt x="47" y="1141"/>
                  <a:pt x="46" y="1187"/>
                  <a:pt x="40" y="1232"/>
                </a:cubicBezTo>
                <a:cubicBezTo>
                  <a:pt x="38" y="1249"/>
                  <a:pt x="24" y="1280"/>
                  <a:pt x="24" y="1280"/>
                </a:cubicBezTo>
                <a:cubicBezTo>
                  <a:pt x="16" y="1344"/>
                  <a:pt x="11" y="1408"/>
                  <a:pt x="0" y="1472"/>
                </a:cubicBezTo>
                <a:cubicBezTo>
                  <a:pt x="3" y="1629"/>
                  <a:pt x="4" y="1787"/>
                  <a:pt x="8" y="1944"/>
                </a:cubicBezTo>
                <a:cubicBezTo>
                  <a:pt x="12" y="2113"/>
                  <a:pt x="27" y="2169"/>
                  <a:pt x="112" y="2296"/>
                </a:cubicBezTo>
                <a:cubicBezTo>
                  <a:pt x="129" y="2321"/>
                  <a:pt x="109" y="2322"/>
                  <a:pt x="136" y="2344"/>
                </a:cubicBezTo>
                <a:cubicBezTo>
                  <a:pt x="183" y="2382"/>
                  <a:pt x="256" y="2381"/>
                  <a:pt x="312" y="2400"/>
                </a:cubicBezTo>
                <a:cubicBezTo>
                  <a:pt x="351" y="2439"/>
                  <a:pt x="395" y="2463"/>
                  <a:pt x="440" y="2496"/>
                </a:cubicBezTo>
                <a:cubicBezTo>
                  <a:pt x="453" y="2506"/>
                  <a:pt x="488" y="2512"/>
                  <a:pt x="488" y="2512"/>
                </a:cubicBezTo>
                <a:cubicBezTo>
                  <a:pt x="683" y="2494"/>
                  <a:pt x="504" y="2514"/>
                  <a:pt x="616" y="2496"/>
                </a:cubicBezTo>
                <a:cubicBezTo>
                  <a:pt x="653" y="2490"/>
                  <a:pt x="728" y="2480"/>
                  <a:pt x="728" y="2480"/>
                </a:cubicBezTo>
                <a:cubicBezTo>
                  <a:pt x="752" y="2472"/>
                  <a:pt x="776" y="2464"/>
                  <a:pt x="800" y="2456"/>
                </a:cubicBezTo>
                <a:cubicBezTo>
                  <a:pt x="808" y="2453"/>
                  <a:pt x="824" y="2448"/>
                  <a:pt x="824" y="2448"/>
                </a:cubicBezTo>
                <a:cubicBezTo>
                  <a:pt x="833" y="2356"/>
                  <a:pt x="834" y="2385"/>
                  <a:pt x="856" y="2320"/>
                </a:cubicBezTo>
                <a:cubicBezTo>
                  <a:pt x="863" y="2242"/>
                  <a:pt x="865" y="2214"/>
                  <a:pt x="896" y="2152"/>
                </a:cubicBezTo>
                <a:cubicBezTo>
                  <a:pt x="923" y="2098"/>
                  <a:pt x="992" y="2054"/>
                  <a:pt x="1016" y="2000"/>
                </a:cubicBezTo>
                <a:cubicBezTo>
                  <a:pt x="1030" y="1968"/>
                  <a:pt x="1043" y="1929"/>
                  <a:pt x="1056" y="1896"/>
                </a:cubicBezTo>
                <a:cubicBezTo>
                  <a:pt x="1062" y="1880"/>
                  <a:pt x="1067" y="1864"/>
                  <a:pt x="1072" y="1848"/>
                </a:cubicBezTo>
                <a:cubicBezTo>
                  <a:pt x="1075" y="1840"/>
                  <a:pt x="1080" y="1824"/>
                  <a:pt x="1080" y="1824"/>
                </a:cubicBezTo>
                <a:cubicBezTo>
                  <a:pt x="1077" y="1749"/>
                  <a:pt x="1079" y="1674"/>
                  <a:pt x="1072" y="1600"/>
                </a:cubicBezTo>
                <a:cubicBezTo>
                  <a:pt x="1065" y="1519"/>
                  <a:pt x="996" y="1424"/>
                  <a:pt x="960" y="1352"/>
                </a:cubicBezTo>
                <a:cubicBezTo>
                  <a:pt x="934" y="1300"/>
                  <a:pt x="906" y="1251"/>
                  <a:pt x="880" y="1200"/>
                </a:cubicBezTo>
                <a:cubicBezTo>
                  <a:pt x="868" y="1177"/>
                  <a:pt x="848" y="1128"/>
                  <a:pt x="848" y="1128"/>
                </a:cubicBezTo>
                <a:cubicBezTo>
                  <a:pt x="846" y="1024"/>
                  <a:pt x="904" y="789"/>
                  <a:pt x="776" y="704"/>
                </a:cubicBezTo>
                <a:cubicBezTo>
                  <a:pt x="771" y="696"/>
                  <a:pt x="767" y="687"/>
                  <a:pt x="760" y="680"/>
                </a:cubicBezTo>
                <a:cubicBezTo>
                  <a:pt x="753" y="673"/>
                  <a:pt x="742" y="671"/>
                  <a:pt x="736" y="664"/>
                </a:cubicBezTo>
                <a:cubicBezTo>
                  <a:pt x="706" y="630"/>
                  <a:pt x="703" y="599"/>
                  <a:pt x="672" y="568"/>
                </a:cubicBezTo>
                <a:cubicBezTo>
                  <a:pt x="643" y="480"/>
                  <a:pt x="689" y="613"/>
                  <a:pt x="648" y="520"/>
                </a:cubicBezTo>
                <a:cubicBezTo>
                  <a:pt x="638" y="497"/>
                  <a:pt x="638" y="469"/>
                  <a:pt x="624" y="448"/>
                </a:cubicBezTo>
                <a:cubicBezTo>
                  <a:pt x="546" y="331"/>
                  <a:pt x="625" y="454"/>
                  <a:pt x="576" y="368"/>
                </a:cubicBezTo>
                <a:cubicBezTo>
                  <a:pt x="546" y="315"/>
                  <a:pt x="572" y="380"/>
                  <a:pt x="544" y="296"/>
                </a:cubicBezTo>
                <a:cubicBezTo>
                  <a:pt x="541" y="288"/>
                  <a:pt x="536" y="272"/>
                  <a:pt x="536" y="272"/>
                </a:cubicBezTo>
                <a:cubicBezTo>
                  <a:pt x="536" y="266"/>
                  <a:pt x="520" y="119"/>
                  <a:pt x="520" y="6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sp>
        <p:nvSpPr>
          <p:cNvPr id="23" name="TextBox 22"/>
          <p:cNvSpPr txBox="1"/>
          <p:nvPr/>
        </p:nvSpPr>
        <p:spPr>
          <a:xfrm>
            <a:off x="3920836" y="1108362"/>
            <a:ext cx="1620982" cy="338554"/>
          </a:xfrm>
          <a:prstGeom prst="rect">
            <a:avLst/>
          </a:prstGeom>
          <a:noFill/>
        </p:spPr>
        <p:txBody>
          <a:bodyPr wrap="square" rtlCol="0">
            <a:spAutoFit/>
          </a:bodyPr>
          <a:lstStyle/>
          <a:p>
            <a:r>
              <a:rPr lang="en-US" dirty="0"/>
              <a:t>Coding strand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xit" presetSubtype="0" fill="hold" grpId="0" nodeType="clickEffect">
                                  <p:stCondLst>
                                    <p:cond delay="0"/>
                                  </p:stCondLst>
                                  <p:childTnLst>
                                    <p:animEffect transition="out" filter="dissolve">
                                      <p:cBhvr>
                                        <p:cTn id="6" dur="500"/>
                                        <p:tgtEl>
                                          <p:spTgt spid="57370"/>
                                        </p:tgtEl>
                                      </p:cBhvr>
                                    </p:animEffect>
                                    <p:set>
                                      <p:cBhvr>
                                        <p:cTn id="7" dur="1" fill="hold">
                                          <p:stCondLst>
                                            <p:cond delay="499"/>
                                          </p:stCondLst>
                                        </p:cTn>
                                        <p:tgtEl>
                                          <p:spTgt spid="57370"/>
                                        </p:tgtEl>
                                        <p:attrNameLst>
                                          <p:attrName>style.visibility</p:attrName>
                                        </p:attrNameLst>
                                      </p:cBhvr>
                                      <p:to>
                                        <p:strVal val="hidden"/>
                                      </p:to>
                                    </p:set>
                                  </p:childTnLst>
                                </p:cTn>
                              </p:par>
                            </p:childTnLst>
                          </p:cTn>
                        </p:par>
                        <p:par>
                          <p:cTn id="8" fill="hold" nodeType="afterGroup">
                            <p:stCondLst>
                              <p:cond delay="500"/>
                            </p:stCondLst>
                            <p:childTnLst>
                              <p:par>
                                <p:cTn id="9" presetID="9" presetClass="exit" presetSubtype="0" fill="hold" grpId="0" nodeType="afterEffect">
                                  <p:stCondLst>
                                    <p:cond delay="1000"/>
                                  </p:stCondLst>
                                  <p:childTnLst>
                                    <p:animEffect transition="out" filter="dissolve">
                                      <p:cBhvr>
                                        <p:cTn id="10" dur="500"/>
                                        <p:tgtEl>
                                          <p:spTgt spid="57372"/>
                                        </p:tgtEl>
                                      </p:cBhvr>
                                    </p:animEffect>
                                    <p:set>
                                      <p:cBhvr>
                                        <p:cTn id="11" dur="1" fill="hold">
                                          <p:stCondLst>
                                            <p:cond delay="499"/>
                                          </p:stCondLst>
                                        </p:cTn>
                                        <p:tgtEl>
                                          <p:spTgt spid="57372"/>
                                        </p:tgtEl>
                                        <p:attrNameLst>
                                          <p:attrName>style.visibility</p:attrName>
                                        </p:attrNameLst>
                                      </p:cBhvr>
                                      <p:to>
                                        <p:strVal val="hidden"/>
                                      </p:to>
                                    </p:set>
                                  </p:childTnLst>
                                </p:cTn>
                              </p:par>
                            </p:childTnLst>
                          </p:cTn>
                        </p:par>
                        <p:par>
                          <p:cTn id="12" fill="hold" nodeType="afterGroup">
                            <p:stCondLst>
                              <p:cond delay="2000"/>
                            </p:stCondLst>
                            <p:childTnLst>
                              <p:par>
                                <p:cTn id="13" presetID="9" presetClass="exit" presetSubtype="0" fill="hold" grpId="0" nodeType="afterEffect">
                                  <p:stCondLst>
                                    <p:cond delay="3000"/>
                                  </p:stCondLst>
                                  <p:childTnLst>
                                    <p:animEffect transition="out" filter="dissolve">
                                      <p:cBhvr>
                                        <p:cTn id="14" dur="500"/>
                                        <p:tgtEl>
                                          <p:spTgt spid="57374"/>
                                        </p:tgtEl>
                                      </p:cBhvr>
                                    </p:animEffect>
                                    <p:set>
                                      <p:cBhvr>
                                        <p:cTn id="15" dur="1" fill="hold">
                                          <p:stCondLst>
                                            <p:cond delay="499"/>
                                          </p:stCondLst>
                                        </p:cTn>
                                        <p:tgtEl>
                                          <p:spTgt spid="573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70" grpId="0" animBg="1"/>
      <p:bldP spid="57372" grpId="0" animBg="1"/>
      <p:bldP spid="5737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3"/>
          <p:cNvSpPr txBox="1">
            <a:spLocks noChangeArrowheads="1"/>
          </p:cNvSpPr>
          <p:nvPr/>
        </p:nvSpPr>
        <p:spPr bwMode="auto">
          <a:xfrm>
            <a:off x="274638" y="76200"/>
            <a:ext cx="86248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eaLnBrk="1" hangingPunct="1"/>
            <a:r>
              <a:rPr lang="en-US" altLang="en-US" sz="2800"/>
              <a:t>Schematic Representation of Multiple Steps Involved in Transcription</a:t>
            </a:r>
          </a:p>
        </p:txBody>
      </p:sp>
      <p:pic>
        <p:nvPicPr>
          <p:cNvPr id="23555" name="Picture 2" descr="figure 4-11"/>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187575" y="987425"/>
            <a:ext cx="4762500" cy="582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figure 4-11 part 1"/>
          <p:cNvPicPr>
            <a:picLocks noChangeAspect="1" noChangeArrowheads="1"/>
          </p:cNvPicPr>
          <p:nvPr/>
        </p:nvPicPr>
        <p:blipFill>
          <a:blip r:embed="rId2" cstate="print">
            <a:extLst>
              <a:ext uri="{28A0092B-C50C-407E-A947-70E740481C1C}">
                <a14:useLocalDpi xmlns:a14="http://schemas.microsoft.com/office/drawing/2010/main" val="0"/>
              </a:ext>
            </a:extLst>
          </a:blip>
          <a:srcRect b="7809"/>
          <a:stretch>
            <a:fillRect/>
          </a:stretch>
        </p:blipFill>
        <p:spPr bwMode="auto">
          <a:xfrm>
            <a:off x="685800" y="1051790"/>
            <a:ext cx="8062913" cy="581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74638" y="76200"/>
            <a:ext cx="8624887" cy="954088"/>
          </a:xfrm>
          <a:prstGeom prst="rect">
            <a:avLst/>
          </a:prstGeom>
          <a:noFill/>
        </p:spPr>
        <p:txBody>
          <a:bodyPr>
            <a:spAutoFit/>
          </a:bodyPr>
          <a:lstStyle/>
          <a:p>
            <a:pPr algn="ctr" eaLnBrk="1" hangingPunct="1">
              <a:defRPr/>
            </a:pPr>
            <a:r>
              <a:rPr lang="en-US" sz="2800" dirty="0">
                <a:solidFill>
                  <a:schemeClr val="bg2">
                    <a:lumMod val="60000"/>
                    <a:lumOff val="40000"/>
                  </a:schemeClr>
                </a:solidFill>
                <a:latin typeface="Arial" charset="0"/>
              </a:rPr>
              <a:t>Schematic Representation of Multiple Steps Involved in Transcription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figure 4-11 part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4800" y="2082800"/>
            <a:ext cx="8531225"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74638" y="76200"/>
            <a:ext cx="8624887" cy="954088"/>
          </a:xfrm>
          <a:prstGeom prst="rect">
            <a:avLst/>
          </a:prstGeom>
          <a:noFill/>
        </p:spPr>
        <p:txBody>
          <a:bodyPr>
            <a:spAutoFit/>
          </a:bodyPr>
          <a:lstStyle/>
          <a:p>
            <a:pPr algn="ctr" eaLnBrk="1" hangingPunct="1">
              <a:defRPr/>
            </a:pPr>
            <a:r>
              <a:rPr lang="en-US" sz="2800" dirty="0">
                <a:solidFill>
                  <a:schemeClr val="bg2">
                    <a:lumMod val="60000"/>
                    <a:lumOff val="40000"/>
                  </a:schemeClr>
                </a:solidFill>
                <a:latin typeface="Arial" charset="0"/>
              </a:rPr>
              <a:t>Schematic Representation of Multiple Steps Involved in Transcription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4638" y="76200"/>
            <a:ext cx="8624887" cy="954088"/>
          </a:xfrm>
          <a:prstGeom prst="rect">
            <a:avLst/>
          </a:prstGeom>
          <a:noFill/>
        </p:spPr>
        <p:txBody>
          <a:bodyPr>
            <a:spAutoFit/>
          </a:bodyPr>
          <a:lstStyle/>
          <a:p>
            <a:pPr algn="ctr" eaLnBrk="1" hangingPunct="1">
              <a:defRPr/>
            </a:pPr>
            <a:r>
              <a:rPr lang="en-US" sz="2800" dirty="0">
                <a:solidFill>
                  <a:schemeClr val="bg2">
                    <a:lumMod val="60000"/>
                    <a:lumOff val="40000"/>
                  </a:schemeClr>
                </a:solidFill>
                <a:latin typeface="Arial" charset="0"/>
              </a:rPr>
              <a:t>Schematic Representation of Multiple Steps Involved in Transcription</a:t>
            </a:r>
          </a:p>
        </p:txBody>
      </p:sp>
      <p:pic>
        <p:nvPicPr>
          <p:cNvPr id="26627" name="Picture 2" descr="figure 4-11 part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4800" y="2006600"/>
            <a:ext cx="8531225"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8"/>
          <p:cNvSpPr txBox="1">
            <a:spLocks noChangeArrowheads="1"/>
          </p:cNvSpPr>
          <p:nvPr/>
        </p:nvSpPr>
        <p:spPr bwMode="auto">
          <a:xfrm>
            <a:off x="758825" y="149225"/>
            <a:ext cx="7626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800"/>
              <a:t>Termination of Transcription in Prokaryotes</a:t>
            </a:r>
          </a:p>
        </p:txBody>
      </p:sp>
      <p:sp>
        <p:nvSpPr>
          <p:cNvPr id="20483" name="Rectangle 25"/>
          <p:cNvSpPr>
            <a:spLocks noChangeArrowheads="1"/>
          </p:cNvSpPr>
          <p:nvPr/>
        </p:nvSpPr>
        <p:spPr bwMode="auto">
          <a:xfrm>
            <a:off x="203200" y="1066800"/>
            <a:ext cx="39243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solidFill>
                  <a:srgbClr val="0033CC"/>
                </a:solidFill>
              </a:rPr>
              <a:t>An RNA hairpin followed by several uracil residues terminates transcription</a:t>
            </a:r>
          </a:p>
        </p:txBody>
      </p:sp>
      <p:grpSp>
        <p:nvGrpSpPr>
          <p:cNvPr id="2" name="Group 28"/>
          <p:cNvGrpSpPr>
            <a:grpSpLocks/>
          </p:cNvGrpSpPr>
          <p:nvPr/>
        </p:nvGrpSpPr>
        <p:grpSpPr bwMode="auto">
          <a:xfrm>
            <a:off x="80963" y="2182813"/>
            <a:ext cx="4324350" cy="3060700"/>
            <a:chOff x="51" y="1015"/>
            <a:chExt cx="2724" cy="1928"/>
          </a:xfrm>
        </p:grpSpPr>
        <p:pic>
          <p:nvPicPr>
            <p:cNvPr id="2050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 y="1015"/>
              <a:ext cx="27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2" name="Text Box 26"/>
            <p:cNvSpPr txBox="1">
              <a:spLocks noChangeArrowheads="1"/>
            </p:cNvSpPr>
            <p:nvPr/>
          </p:nvSpPr>
          <p:spPr bwMode="auto">
            <a:xfrm>
              <a:off x="2398" y="2751"/>
              <a:ext cx="209"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t>3’</a:t>
              </a:r>
            </a:p>
          </p:txBody>
        </p:sp>
        <p:sp>
          <p:nvSpPr>
            <p:cNvPr id="20503" name="Text Box 27"/>
            <p:cNvSpPr txBox="1">
              <a:spLocks noChangeArrowheads="1"/>
            </p:cNvSpPr>
            <p:nvPr/>
          </p:nvSpPr>
          <p:spPr bwMode="auto">
            <a:xfrm>
              <a:off x="151" y="2728"/>
              <a:ext cx="209"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t>5’</a:t>
              </a:r>
            </a:p>
          </p:txBody>
        </p:sp>
      </p:grpSp>
      <p:sp>
        <p:nvSpPr>
          <p:cNvPr id="20485" name="Text Box 29"/>
          <p:cNvSpPr txBox="1">
            <a:spLocks noChangeArrowheads="1"/>
          </p:cNvSpPr>
          <p:nvPr/>
        </p:nvSpPr>
        <p:spPr bwMode="auto">
          <a:xfrm>
            <a:off x="479425" y="2803525"/>
            <a:ext cx="20955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eaLnBrk="1" hangingPunct="1"/>
            <a:r>
              <a:rPr lang="en-US" altLang="en-US" b="0"/>
              <a:t>Hairpin</a:t>
            </a:r>
          </a:p>
          <a:p>
            <a:pPr algn="ctr" eaLnBrk="1" hangingPunct="1"/>
            <a:r>
              <a:rPr lang="en-US" altLang="en-US" b="0"/>
              <a:t>(Stem-loop structure)</a:t>
            </a:r>
          </a:p>
        </p:txBody>
      </p:sp>
      <p:grpSp>
        <p:nvGrpSpPr>
          <p:cNvPr id="3" name="Group 31"/>
          <p:cNvGrpSpPr>
            <a:grpSpLocks/>
          </p:cNvGrpSpPr>
          <p:nvPr/>
        </p:nvGrpSpPr>
        <p:grpSpPr bwMode="auto">
          <a:xfrm>
            <a:off x="4676775" y="1087438"/>
            <a:ext cx="4381500" cy="4121150"/>
            <a:chOff x="2946" y="685"/>
            <a:chExt cx="2760" cy="2596"/>
          </a:xfrm>
        </p:grpSpPr>
        <p:grpSp>
          <p:nvGrpSpPr>
            <p:cNvPr id="4" name="Group 24"/>
            <p:cNvGrpSpPr>
              <a:grpSpLocks/>
            </p:cNvGrpSpPr>
            <p:nvPr/>
          </p:nvGrpSpPr>
          <p:grpSpPr bwMode="auto">
            <a:xfrm>
              <a:off x="3051" y="1416"/>
              <a:ext cx="2655" cy="1865"/>
              <a:chOff x="2915" y="640"/>
              <a:chExt cx="2655" cy="1865"/>
            </a:xfrm>
          </p:grpSpPr>
          <p:grpSp>
            <p:nvGrpSpPr>
              <p:cNvPr id="5" name="Group 18"/>
              <p:cNvGrpSpPr>
                <a:grpSpLocks/>
              </p:cNvGrpSpPr>
              <p:nvPr/>
            </p:nvGrpSpPr>
            <p:grpSpPr bwMode="auto">
              <a:xfrm>
                <a:off x="2915" y="640"/>
                <a:ext cx="2561" cy="1864"/>
                <a:chOff x="2915" y="640"/>
                <a:chExt cx="2561" cy="1864"/>
              </a:xfrm>
            </p:grpSpPr>
            <p:grpSp>
              <p:nvGrpSpPr>
                <p:cNvPr id="6" name="Group 16"/>
                <p:cNvGrpSpPr>
                  <a:grpSpLocks/>
                </p:cNvGrpSpPr>
                <p:nvPr/>
              </p:nvGrpSpPr>
              <p:grpSpPr bwMode="auto">
                <a:xfrm>
                  <a:off x="2915" y="640"/>
                  <a:ext cx="2561" cy="1864"/>
                  <a:chOff x="2915" y="640"/>
                  <a:chExt cx="2561" cy="1864"/>
                </a:xfrm>
              </p:grpSpPr>
              <p:pic>
                <p:nvPicPr>
                  <p:cNvPr id="20498"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5" y="640"/>
                    <a:ext cx="2561"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9" name="Rectangle 10"/>
                  <p:cNvSpPr>
                    <a:spLocks noChangeArrowheads="1"/>
                  </p:cNvSpPr>
                  <p:nvPr/>
                </p:nvSpPr>
                <p:spPr bwMode="auto">
                  <a:xfrm>
                    <a:off x="3884" y="1808"/>
                    <a:ext cx="352" cy="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20500" name="Freeform 14"/>
                  <p:cNvSpPr>
                    <a:spLocks/>
                  </p:cNvSpPr>
                  <p:nvPr/>
                </p:nvSpPr>
                <p:spPr bwMode="auto">
                  <a:xfrm>
                    <a:off x="4628" y="1540"/>
                    <a:ext cx="822" cy="267"/>
                  </a:xfrm>
                  <a:custGeom>
                    <a:avLst/>
                    <a:gdLst>
                      <a:gd name="T0" fmla="*/ 810 w 822"/>
                      <a:gd name="T1" fmla="*/ 192 h 267"/>
                      <a:gd name="T2" fmla="*/ 774 w 822"/>
                      <a:gd name="T3" fmla="*/ 72 h 267"/>
                      <a:gd name="T4" fmla="*/ 714 w 822"/>
                      <a:gd name="T5" fmla="*/ 30 h 267"/>
                      <a:gd name="T6" fmla="*/ 288 w 822"/>
                      <a:gd name="T7" fmla="*/ 24 h 267"/>
                      <a:gd name="T8" fmla="*/ 138 w 822"/>
                      <a:gd name="T9" fmla="*/ 18 h 267"/>
                      <a:gd name="T10" fmla="*/ 84 w 822"/>
                      <a:gd name="T11" fmla="*/ 0 h 267"/>
                      <a:gd name="T12" fmla="*/ 36 w 822"/>
                      <a:gd name="T13" fmla="*/ 144 h 267"/>
                      <a:gd name="T14" fmla="*/ 156 w 822"/>
                      <a:gd name="T15" fmla="*/ 192 h 267"/>
                      <a:gd name="T16" fmla="*/ 270 w 822"/>
                      <a:gd name="T17" fmla="*/ 228 h 267"/>
                      <a:gd name="T18" fmla="*/ 810 w 822"/>
                      <a:gd name="T19" fmla="*/ 210 h 267"/>
                      <a:gd name="T20" fmla="*/ 810 w 822"/>
                      <a:gd name="T21" fmla="*/ 192 h 2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22"/>
                      <a:gd name="T34" fmla="*/ 0 h 267"/>
                      <a:gd name="T35" fmla="*/ 822 w 822"/>
                      <a:gd name="T36" fmla="*/ 267 h 2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22" h="267">
                        <a:moveTo>
                          <a:pt x="810" y="192"/>
                        </a:moveTo>
                        <a:cubicBezTo>
                          <a:pt x="806" y="146"/>
                          <a:pt x="814" y="99"/>
                          <a:pt x="774" y="72"/>
                        </a:cubicBezTo>
                        <a:cubicBezTo>
                          <a:pt x="768" y="53"/>
                          <a:pt x="737" y="31"/>
                          <a:pt x="714" y="30"/>
                        </a:cubicBezTo>
                        <a:cubicBezTo>
                          <a:pt x="572" y="26"/>
                          <a:pt x="430" y="26"/>
                          <a:pt x="288" y="24"/>
                        </a:cubicBezTo>
                        <a:cubicBezTo>
                          <a:pt x="238" y="22"/>
                          <a:pt x="188" y="23"/>
                          <a:pt x="138" y="18"/>
                        </a:cubicBezTo>
                        <a:cubicBezTo>
                          <a:pt x="119" y="16"/>
                          <a:pt x="84" y="0"/>
                          <a:pt x="84" y="0"/>
                        </a:cubicBezTo>
                        <a:cubicBezTo>
                          <a:pt x="4" y="13"/>
                          <a:pt x="0" y="9"/>
                          <a:pt x="36" y="144"/>
                        </a:cubicBezTo>
                        <a:cubicBezTo>
                          <a:pt x="42" y="166"/>
                          <a:pt x="136" y="187"/>
                          <a:pt x="156" y="192"/>
                        </a:cubicBezTo>
                        <a:cubicBezTo>
                          <a:pt x="188" y="213"/>
                          <a:pt x="233" y="216"/>
                          <a:pt x="270" y="228"/>
                        </a:cubicBezTo>
                        <a:cubicBezTo>
                          <a:pt x="450" y="226"/>
                          <a:pt x="638" y="267"/>
                          <a:pt x="810" y="210"/>
                        </a:cubicBezTo>
                        <a:cubicBezTo>
                          <a:pt x="817" y="190"/>
                          <a:pt x="822" y="192"/>
                          <a:pt x="810" y="19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grpSp>
            <p:sp>
              <p:nvSpPr>
                <p:cNvPr id="20497" name="Text Box 17"/>
                <p:cNvSpPr txBox="1">
                  <a:spLocks noChangeArrowheads="1"/>
                </p:cNvSpPr>
                <p:nvPr/>
              </p:nvSpPr>
              <p:spPr bwMode="auto">
                <a:xfrm>
                  <a:off x="3829" y="1825"/>
                  <a:ext cx="83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a:solidFill>
                        <a:srgbClr val="800000"/>
                      </a:solidFill>
                    </a:rPr>
                    <a:t>Rho protein</a:t>
                  </a:r>
                </a:p>
              </p:txBody>
            </p:sp>
          </p:grpSp>
          <p:sp>
            <p:nvSpPr>
              <p:cNvPr id="20491" name="Text Box 19"/>
              <p:cNvSpPr txBox="1">
                <a:spLocks noChangeArrowheads="1"/>
              </p:cNvSpPr>
              <p:nvPr/>
            </p:nvSpPr>
            <p:spPr bwMode="auto">
              <a:xfrm>
                <a:off x="2958" y="1095"/>
                <a:ext cx="2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t>3’</a:t>
                </a:r>
              </a:p>
            </p:txBody>
          </p:sp>
          <p:sp>
            <p:nvSpPr>
              <p:cNvPr id="20492" name="Text Box 20"/>
              <p:cNvSpPr txBox="1">
                <a:spLocks noChangeArrowheads="1"/>
              </p:cNvSpPr>
              <p:nvPr/>
            </p:nvSpPr>
            <p:spPr bwMode="auto">
              <a:xfrm>
                <a:off x="2959" y="936"/>
                <a:ext cx="2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t>5’</a:t>
                </a:r>
              </a:p>
            </p:txBody>
          </p:sp>
          <p:sp>
            <p:nvSpPr>
              <p:cNvPr id="20493" name="Text Box 21"/>
              <p:cNvSpPr txBox="1">
                <a:spLocks noChangeArrowheads="1"/>
              </p:cNvSpPr>
              <p:nvPr/>
            </p:nvSpPr>
            <p:spPr bwMode="auto">
              <a:xfrm>
                <a:off x="5360" y="937"/>
                <a:ext cx="2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t>3’</a:t>
                </a:r>
              </a:p>
            </p:txBody>
          </p:sp>
          <p:sp>
            <p:nvSpPr>
              <p:cNvPr id="20494" name="Text Box 22"/>
              <p:cNvSpPr txBox="1">
                <a:spLocks noChangeArrowheads="1"/>
              </p:cNvSpPr>
              <p:nvPr/>
            </p:nvSpPr>
            <p:spPr bwMode="auto">
              <a:xfrm>
                <a:off x="5361" y="1114"/>
                <a:ext cx="2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t>5’</a:t>
                </a:r>
              </a:p>
            </p:txBody>
          </p:sp>
          <p:sp>
            <p:nvSpPr>
              <p:cNvPr id="20495" name="Text Box 23"/>
              <p:cNvSpPr txBox="1">
                <a:spLocks noChangeArrowheads="1"/>
              </p:cNvSpPr>
              <p:nvPr/>
            </p:nvSpPr>
            <p:spPr bwMode="auto">
              <a:xfrm>
                <a:off x="3936" y="2313"/>
                <a:ext cx="209"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t>5’</a:t>
                </a:r>
              </a:p>
            </p:txBody>
          </p:sp>
        </p:grpSp>
        <p:sp>
          <p:nvSpPr>
            <p:cNvPr id="20489" name="Rectangle 30"/>
            <p:cNvSpPr>
              <a:spLocks noChangeArrowheads="1"/>
            </p:cNvSpPr>
            <p:nvPr/>
          </p:nvSpPr>
          <p:spPr bwMode="auto">
            <a:xfrm>
              <a:off x="2946" y="685"/>
              <a:ext cx="2732"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r" eaLnBrk="1" hangingPunct="1"/>
              <a:r>
                <a:rPr lang="en-US" altLang="en-US" sz="1800">
                  <a:solidFill>
                    <a:srgbClr val="0033CC"/>
                  </a:solidFill>
                </a:rPr>
                <a:t>Rho binds the nascent RNA chain and pulls it away from RNA polymerase and the DNA template.</a:t>
              </a:r>
            </a:p>
          </p:txBody>
        </p:sp>
      </p:grpSp>
      <p:sp>
        <p:nvSpPr>
          <p:cNvPr id="20487" name="TextBox 1"/>
          <p:cNvSpPr txBox="1">
            <a:spLocks noChangeArrowheads="1"/>
          </p:cNvSpPr>
          <p:nvPr/>
        </p:nvSpPr>
        <p:spPr bwMode="auto">
          <a:xfrm>
            <a:off x="6291263" y="6357938"/>
            <a:ext cx="269081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b="0"/>
              <a:t>Stryer, Biochemistry, 4</a:t>
            </a:r>
            <a:r>
              <a:rPr lang="en-US" altLang="en-US" sz="1400" b="0" baseline="30000"/>
              <a:t>th</a:t>
            </a:r>
            <a:r>
              <a:rPr lang="en-US" altLang="en-US" sz="1400" b="0"/>
              <a:t> edition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8"/>
          <p:cNvSpPr txBox="1">
            <a:spLocks noChangeArrowheads="1"/>
          </p:cNvSpPr>
          <p:nvPr/>
        </p:nvSpPr>
        <p:spPr bwMode="auto">
          <a:xfrm>
            <a:off x="867886" y="232247"/>
            <a:ext cx="94648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800"/>
              <a:t>Termination of Transcription in Prokaryotes</a:t>
            </a:r>
          </a:p>
        </p:txBody>
      </p:sp>
      <p:sp>
        <p:nvSpPr>
          <p:cNvPr id="20483" name="Rectangle 25"/>
          <p:cNvSpPr>
            <a:spLocks noChangeArrowheads="1"/>
          </p:cNvSpPr>
          <p:nvPr/>
        </p:nvSpPr>
        <p:spPr bwMode="auto">
          <a:xfrm>
            <a:off x="5181600" y="1643487"/>
            <a:ext cx="338328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solidFill>
                  <a:srgbClr val="0033CC"/>
                </a:solidFill>
              </a:rPr>
              <a:t>An RNA hairpin followed by several uracil residues terminates transcription</a:t>
            </a:r>
          </a:p>
        </p:txBody>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b="86893"/>
          <a:stretch/>
        </p:blipFill>
        <p:spPr>
          <a:xfrm>
            <a:off x="361474" y="1492047"/>
            <a:ext cx="4393406" cy="1074770"/>
          </a:xfrm>
          <a:prstGeom prst="rect">
            <a:avLst/>
          </a:prstGeom>
        </p:spPr>
      </p:pic>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t="12344" b="35817"/>
          <a:stretch/>
        </p:blipFill>
        <p:spPr>
          <a:xfrm>
            <a:off x="416392" y="2566817"/>
            <a:ext cx="4277528" cy="4138783"/>
          </a:xfrm>
          <a:prstGeom prst="rect">
            <a:avLst/>
          </a:prstGeom>
        </p:spPr>
      </p:pic>
      <p:sp>
        <p:nvSpPr>
          <p:cNvPr id="2" name="TextBox 1"/>
          <p:cNvSpPr txBox="1"/>
          <p:nvPr/>
        </p:nvSpPr>
        <p:spPr>
          <a:xfrm>
            <a:off x="3311169" y="755467"/>
            <a:ext cx="3038011" cy="461665"/>
          </a:xfrm>
          <a:prstGeom prst="rect">
            <a:avLst/>
          </a:prstGeom>
          <a:noFill/>
        </p:spPr>
        <p:txBody>
          <a:bodyPr wrap="none" rtlCol="0">
            <a:spAutoFit/>
          </a:bodyPr>
          <a:lstStyle/>
          <a:p>
            <a:r>
              <a:rPr lang="en-US" sz="2400">
                <a:solidFill>
                  <a:srgbClr val="FF0000"/>
                </a:solidFill>
              </a:rPr>
              <a:t>Factor independent</a:t>
            </a:r>
            <a:endParaRPr lang="en-US" sz="2400" dirty="0">
              <a:solidFill>
                <a:srgbClr val="FF0000"/>
              </a:solidFill>
            </a:endParaRPr>
          </a:p>
        </p:txBody>
      </p:sp>
      <p:sp>
        <p:nvSpPr>
          <p:cNvPr id="28" name="TextBox 27"/>
          <p:cNvSpPr txBox="1">
            <a:spLocks noChangeArrowheads="1"/>
          </p:cNvSpPr>
          <p:nvPr/>
        </p:nvSpPr>
        <p:spPr bwMode="auto">
          <a:xfrm>
            <a:off x="5612264" y="6397823"/>
            <a:ext cx="35317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b="0" dirty="0" err="1"/>
              <a:t>Snustad</a:t>
            </a:r>
            <a:r>
              <a:rPr lang="en-US" altLang="en-US" sz="1400" b="0" dirty="0"/>
              <a:t>, Principles of genetics, 6</a:t>
            </a:r>
            <a:r>
              <a:rPr lang="en-US" altLang="en-US" sz="1400" b="0" baseline="30000" dirty="0"/>
              <a:t>th</a:t>
            </a:r>
            <a:r>
              <a:rPr lang="en-US" altLang="en-US" sz="1400" b="0" dirty="0"/>
              <a:t> Edition</a:t>
            </a:r>
          </a:p>
        </p:txBody>
      </p:sp>
    </p:spTree>
    <p:extLst>
      <p:ext uri="{BB962C8B-B14F-4D97-AF65-F5344CB8AC3E}">
        <p14:creationId xmlns:p14="http://schemas.microsoft.com/office/powerpoint/2010/main" val="141176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1"/>
          <p:cNvGrpSpPr>
            <a:grpSpLocks/>
          </p:cNvGrpSpPr>
          <p:nvPr/>
        </p:nvGrpSpPr>
        <p:grpSpPr bwMode="auto">
          <a:xfrm>
            <a:off x="2381250" y="1692756"/>
            <a:ext cx="4381500" cy="4121150"/>
            <a:chOff x="2946" y="685"/>
            <a:chExt cx="2760" cy="2596"/>
          </a:xfrm>
        </p:grpSpPr>
        <p:grpSp>
          <p:nvGrpSpPr>
            <p:cNvPr id="6" name="Group 24"/>
            <p:cNvGrpSpPr>
              <a:grpSpLocks/>
            </p:cNvGrpSpPr>
            <p:nvPr/>
          </p:nvGrpSpPr>
          <p:grpSpPr bwMode="auto">
            <a:xfrm>
              <a:off x="3051" y="1416"/>
              <a:ext cx="2655" cy="1865"/>
              <a:chOff x="2915" y="640"/>
              <a:chExt cx="2655" cy="1865"/>
            </a:xfrm>
          </p:grpSpPr>
          <p:grpSp>
            <p:nvGrpSpPr>
              <p:cNvPr id="8" name="Group 18"/>
              <p:cNvGrpSpPr>
                <a:grpSpLocks/>
              </p:cNvGrpSpPr>
              <p:nvPr/>
            </p:nvGrpSpPr>
            <p:grpSpPr bwMode="auto">
              <a:xfrm>
                <a:off x="2915" y="640"/>
                <a:ext cx="2561" cy="1864"/>
                <a:chOff x="2915" y="640"/>
                <a:chExt cx="2561" cy="1864"/>
              </a:xfrm>
            </p:grpSpPr>
            <p:grpSp>
              <p:nvGrpSpPr>
                <p:cNvPr id="14" name="Group 16"/>
                <p:cNvGrpSpPr>
                  <a:grpSpLocks/>
                </p:cNvGrpSpPr>
                <p:nvPr/>
              </p:nvGrpSpPr>
              <p:grpSpPr bwMode="auto">
                <a:xfrm>
                  <a:off x="2915" y="640"/>
                  <a:ext cx="2561" cy="1864"/>
                  <a:chOff x="2915" y="640"/>
                  <a:chExt cx="2561" cy="1864"/>
                </a:xfrm>
              </p:grpSpPr>
              <p:pic>
                <p:nvPicPr>
                  <p:cNvPr id="1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 y="640"/>
                    <a:ext cx="2561"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0"/>
                  <p:cNvSpPr>
                    <a:spLocks noChangeArrowheads="1"/>
                  </p:cNvSpPr>
                  <p:nvPr/>
                </p:nvSpPr>
                <p:spPr bwMode="auto">
                  <a:xfrm>
                    <a:off x="3884" y="1808"/>
                    <a:ext cx="352" cy="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18" name="Freeform 17"/>
                  <p:cNvSpPr>
                    <a:spLocks/>
                  </p:cNvSpPr>
                  <p:nvPr/>
                </p:nvSpPr>
                <p:spPr bwMode="auto">
                  <a:xfrm>
                    <a:off x="4628" y="1540"/>
                    <a:ext cx="822" cy="267"/>
                  </a:xfrm>
                  <a:custGeom>
                    <a:avLst/>
                    <a:gdLst>
                      <a:gd name="T0" fmla="*/ 810 w 822"/>
                      <a:gd name="T1" fmla="*/ 192 h 267"/>
                      <a:gd name="T2" fmla="*/ 774 w 822"/>
                      <a:gd name="T3" fmla="*/ 72 h 267"/>
                      <a:gd name="T4" fmla="*/ 714 w 822"/>
                      <a:gd name="T5" fmla="*/ 30 h 267"/>
                      <a:gd name="T6" fmla="*/ 288 w 822"/>
                      <a:gd name="T7" fmla="*/ 24 h 267"/>
                      <a:gd name="T8" fmla="*/ 138 w 822"/>
                      <a:gd name="T9" fmla="*/ 18 h 267"/>
                      <a:gd name="T10" fmla="*/ 84 w 822"/>
                      <a:gd name="T11" fmla="*/ 0 h 267"/>
                      <a:gd name="T12" fmla="*/ 36 w 822"/>
                      <a:gd name="T13" fmla="*/ 144 h 267"/>
                      <a:gd name="T14" fmla="*/ 156 w 822"/>
                      <a:gd name="T15" fmla="*/ 192 h 267"/>
                      <a:gd name="T16" fmla="*/ 270 w 822"/>
                      <a:gd name="T17" fmla="*/ 228 h 267"/>
                      <a:gd name="T18" fmla="*/ 810 w 822"/>
                      <a:gd name="T19" fmla="*/ 210 h 267"/>
                      <a:gd name="T20" fmla="*/ 810 w 822"/>
                      <a:gd name="T21" fmla="*/ 192 h 2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22"/>
                      <a:gd name="T34" fmla="*/ 0 h 267"/>
                      <a:gd name="T35" fmla="*/ 822 w 822"/>
                      <a:gd name="T36" fmla="*/ 267 h 2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22" h="267">
                        <a:moveTo>
                          <a:pt x="810" y="192"/>
                        </a:moveTo>
                        <a:cubicBezTo>
                          <a:pt x="806" y="146"/>
                          <a:pt x="814" y="99"/>
                          <a:pt x="774" y="72"/>
                        </a:cubicBezTo>
                        <a:cubicBezTo>
                          <a:pt x="768" y="53"/>
                          <a:pt x="737" y="31"/>
                          <a:pt x="714" y="30"/>
                        </a:cubicBezTo>
                        <a:cubicBezTo>
                          <a:pt x="572" y="26"/>
                          <a:pt x="430" y="26"/>
                          <a:pt x="288" y="24"/>
                        </a:cubicBezTo>
                        <a:cubicBezTo>
                          <a:pt x="238" y="22"/>
                          <a:pt x="188" y="23"/>
                          <a:pt x="138" y="18"/>
                        </a:cubicBezTo>
                        <a:cubicBezTo>
                          <a:pt x="119" y="16"/>
                          <a:pt x="84" y="0"/>
                          <a:pt x="84" y="0"/>
                        </a:cubicBezTo>
                        <a:cubicBezTo>
                          <a:pt x="4" y="13"/>
                          <a:pt x="0" y="9"/>
                          <a:pt x="36" y="144"/>
                        </a:cubicBezTo>
                        <a:cubicBezTo>
                          <a:pt x="42" y="166"/>
                          <a:pt x="136" y="187"/>
                          <a:pt x="156" y="192"/>
                        </a:cubicBezTo>
                        <a:cubicBezTo>
                          <a:pt x="188" y="213"/>
                          <a:pt x="233" y="216"/>
                          <a:pt x="270" y="228"/>
                        </a:cubicBezTo>
                        <a:cubicBezTo>
                          <a:pt x="450" y="226"/>
                          <a:pt x="638" y="267"/>
                          <a:pt x="810" y="210"/>
                        </a:cubicBezTo>
                        <a:cubicBezTo>
                          <a:pt x="817" y="190"/>
                          <a:pt x="822" y="192"/>
                          <a:pt x="810" y="19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grpSp>
            <p:sp>
              <p:nvSpPr>
                <p:cNvPr id="15" name="Text Box 17"/>
                <p:cNvSpPr txBox="1">
                  <a:spLocks noChangeArrowheads="1"/>
                </p:cNvSpPr>
                <p:nvPr/>
              </p:nvSpPr>
              <p:spPr bwMode="auto">
                <a:xfrm>
                  <a:off x="3829" y="1825"/>
                  <a:ext cx="83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a:solidFill>
                        <a:srgbClr val="800000"/>
                      </a:solidFill>
                    </a:rPr>
                    <a:t>Rho protein</a:t>
                  </a:r>
                </a:p>
              </p:txBody>
            </p:sp>
          </p:grpSp>
          <p:sp>
            <p:nvSpPr>
              <p:cNvPr id="9" name="Text Box 19"/>
              <p:cNvSpPr txBox="1">
                <a:spLocks noChangeArrowheads="1"/>
              </p:cNvSpPr>
              <p:nvPr/>
            </p:nvSpPr>
            <p:spPr bwMode="auto">
              <a:xfrm>
                <a:off x="2958" y="1095"/>
                <a:ext cx="2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t>3’</a:t>
                </a:r>
              </a:p>
            </p:txBody>
          </p:sp>
          <p:sp>
            <p:nvSpPr>
              <p:cNvPr id="10" name="Text Box 20"/>
              <p:cNvSpPr txBox="1">
                <a:spLocks noChangeArrowheads="1"/>
              </p:cNvSpPr>
              <p:nvPr/>
            </p:nvSpPr>
            <p:spPr bwMode="auto">
              <a:xfrm>
                <a:off x="2959" y="936"/>
                <a:ext cx="2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t>5’</a:t>
                </a:r>
              </a:p>
            </p:txBody>
          </p:sp>
          <p:sp>
            <p:nvSpPr>
              <p:cNvPr id="11" name="Text Box 21"/>
              <p:cNvSpPr txBox="1">
                <a:spLocks noChangeArrowheads="1"/>
              </p:cNvSpPr>
              <p:nvPr/>
            </p:nvSpPr>
            <p:spPr bwMode="auto">
              <a:xfrm>
                <a:off x="5360" y="937"/>
                <a:ext cx="2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t>3’</a:t>
                </a:r>
              </a:p>
            </p:txBody>
          </p:sp>
          <p:sp>
            <p:nvSpPr>
              <p:cNvPr id="12" name="Text Box 22"/>
              <p:cNvSpPr txBox="1">
                <a:spLocks noChangeArrowheads="1"/>
              </p:cNvSpPr>
              <p:nvPr/>
            </p:nvSpPr>
            <p:spPr bwMode="auto">
              <a:xfrm>
                <a:off x="5361" y="1114"/>
                <a:ext cx="2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t>5’</a:t>
                </a:r>
              </a:p>
            </p:txBody>
          </p:sp>
          <p:sp>
            <p:nvSpPr>
              <p:cNvPr id="13" name="Text Box 23"/>
              <p:cNvSpPr txBox="1">
                <a:spLocks noChangeArrowheads="1"/>
              </p:cNvSpPr>
              <p:nvPr/>
            </p:nvSpPr>
            <p:spPr bwMode="auto">
              <a:xfrm>
                <a:off x="3936" y="2313"/>
                <a:ext cx="209"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t>5’</a:t>
                </a:r>
              </a:p>
            </p:txBody>
          </p:sp>
        </p:grpSp>
        <p:sp>
          <p:nvSpPr>
            <p:cNvPr id="7" name="Rectangle 30"/>
            <p:cNvSpPr>
              <a:spLocks noChangeArrowheads="1"/>
            </p:cNvSpPr>
            <p:nvPr/>
          </p:nvSpPr>
          <p:spPr bwMode="auto">
            <a:xfrm>
              <a:off x="2946" y="685"/>
              <a:ext cx="2732"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r" eaLnBrk="1" hangingPunct="1"/>
              <a:r>
                <a:rPr lang="en-US" altLang="en-US" sz="1800" dirty="0">
                  <a:solidFill>
                    <a:srgbClr val="0033CC"/>
                  </a:solidFill>
                </a:rPr>
                <a:t>Rho binds the nascent RNA chain and pulls it away from RNA polymerase and the DNA template.</a:t>
              </a:r>
            </a:p>
          </p:txBody>
        </p:sp>
      </p:grpSp>
      <p:sp>
        <p:nvSpPr>
          <p:cNvPr id="19" name="TextBox 18"/>
          <p:cNvSpPr txBox="1">
            <a:spLocks noChangeArrowheads="1"/>
          </p:cNvSpPr>
          <p:nvPr/>
        </p:nvSpPr>
        <p:spPr bwMode="auto">
          <a:xfrm>
            <a:off x="6291263" y="6357938"/>
            <a:ext cx="269081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b="0"/>
              <a:t>Stryer</a:t>
            </a:r>
            <a:r>
              <a:rPr lang="en-US" altLang="en-US" sz="1400" b="0" dirty="0"/>
              <a:t>, Biochemistry, 4</a:t>
            </a:r>
            <a:r>
              <a:rPr lang="en-US" altLang="en-US" sz="1400" b="0" baseline="30000" dirty="0"/>
              <a:t>th</a:t>
            </a:r>
            <a:r>
              <a:rPr lang="en-US" altLang="en-US" sz="1400" b="0" dirty="0"/>
              <a:t> edition </a:t>
            </a:r>
          </a:p>
        </p:txBody>
      </p:sp>
      <p:sp>
        <p:nvSpPr>
          <p:cNvPr id="20" name="Text Box 8"/>
          <p:cNvSpPr txBox="1">
            <a:spLocks noChangeArrowheads="1"/>
          </p:cNvSpPr>
          <p:nvPr/>
        </p:nvSpPr>
        <p:spPr bwMode="auto">
          <a:xfrm>
            <a:off x="758825" y="149225"/>
            <a:ext cx="7626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800"/>
              <a:t>Termination of Transcription in Prokaryotes</a:t>
            </a:r>
          </a:p>
        </p:txBody>
      </p:sp>
      <p:sp>
        <p:nvSpPr>
          <p:cNvPr id="21" name="TextBox 20"/>
          <p:cNvSpPr txBox="1"/>
          <p:nvPr/>
        </p:nvSpPr>
        <p:spPr>
          <a:xfrm>
            <a:off x="3311169" y="755467"/>
            <a:ext cx="2850460" cy="461665"/>
          </a:xfrm>
          <a:prstGeom prst="rect">
            <a:avLst/>
          </a:prstGeom>
          <a:noFill/>
        </p:spPr>
        <p:txBody>
          <a:bodyPr wrap="none" rtlCol="0">
            <a:spAutoFit/>
          </a:bodyPr>
          <a:lstStyle/>
          <a:p>
            <a:r>
              <a:rPr lang="en-US" sz="2400" dirty="0">
                <a:solidFill>
                  <a:srgbClr val="FF0000"/>
                </a:solidFill>
              </a:rPr>
              <a:t>Factor dependent</a:t>
            </a:r>
          </a:p>
        </p:txBody>
      </p:sp>
    </p:spTree>
    <p:extLst>
      <p:ext uri="{BB962C8B-B14F-4D97-AF65-F5344CB8AC3E}">
        <p14:creationId xmlns:p14="http://schemas.microsoft.com/office/powerpoint/2010/main" val="1102348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6"/>
          <p:cNvSpPr txBox="1">
            <a:spLocks noChangeArrowheads="1"/>
          </p:cNvSpPr>
          <p:nvPr/>
        </p:nvSpPr>
        <p:spPr bwMode="auto">
          <a:xfrm>
            <a:off x="551041" y="1759508"/>
            <a:ext cx="416044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eaLnBrk="1" hangingPunct="1"/>
            <a:r>
              <a:rPr lang="en-US" altLang="en-US" sz="4800" dirty="0">
                <a:solidFill>
                  <a:srgbClr val="C00000"/>
                </a:solidFill>
              </a:rPr>
              <a:t>Overview of Transcription  and Translation</a:t>
            </a:r>
          </a:p>
        </p:txBody>
      </p:sp>
      <p:pic>
        <p:nvPicPr>
          <p:cNvPr id="3" name="Picture 2" descr="chapter 4 opene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rot="5400000">
            <a:off x="3673957" y="1502474"/>
            <a:ext cx="6569561" cy="3874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8"/>
          <p:cNvSpPr txBox="1">
            <a:spLocks noChangeArrowheads="1"/>
          </p:cNvSpPr>
          <p:nvPr/>
        </p:nvSpPr>
        <p:spPr bwMode="auto">
          <a:xfrm>
            <a:off x="1330325" y="161925"/>
            <a:ext cx="675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400"/>
              <a:t>Eukaryotic Transcripts Need to be Processed</a:t>
            </a:r>
          </a:p>
        </p:txBody>
      </p:sp>
      <p:sp>
        <p:nvSpPr>
          <p:cNvPr id="21507" name="Rectangle 9"/>
          <p:cNvSpPr>
            <a:spLocks noChangeArrowheads="1"/>
          </p:cNvSpPr>
          <p:nvPr/>
        </p:nvSpPr>
        <p:spPr bwMode="auto">
          <a:xfrm>
            <a:off x="365125" y="766763"/>
            <a:ext cx="77422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a:solidFill>
                  <a:srgbClr val="0033CC"/>
                </a:solidFill>
                <a:cs typeface="Arial" panose="020B0604020202020204" pitchFamily="34" charset="0"/>
              </a:rPr>
              <a:t>►</a:t>
            </a:r>
            <a:r>
              <a:rPr lang="en-US" altLang="en-US" sz="2000">
                <a:solidFill>
                  <a:srgbClr val="0033CC"/>
                </a:solidFill>
              </a:rPr>
              <a:t>Ends of a nascent mRNA acquire a 5’ cap and a 3’ poly A tail</a:t>
            </a:r>
          </a:p>
          <a:p>
            <a:pPr eaLnBrk="1" hangingPunct="1"/>
            <a:r>
              <a:rPr lang="en-US" altLang="en-US" sz="2000" b="0">
                <a:solidFill>
                  <a:srgbClr val="0033CC"/>
                </a:solidFill>
              </a:rPr>
              <a:t>                                                              </a:t>
            </a:r>
            <a:endParaRPr lang="en-US" altLang="en-US" sz="2000" b="0">
              <a:solidFill>
                <a:srgbClr val="800000"/>
              </a:solidFill>
            </a:endParaRPr>
          </a:p>
        </p:txBody>
      </p:sp>
      <p:grpSp>
        <p:nvGrpSpPr>
          <p:cNvPr id="21508" name="Group 14"/>
          <p:cNvGrpSpPr>
            <a:grpSpLocks/>
          </p:cNvGrpSpPr>
          <p:nvPr/>
        </p:nvGrpSpPr>
        <p:grpSpPr bwMode="auto">
          <a:xfrm>
            <a:off x="1363663" y="1128713"/>
            <a:ext cx="6497637" cy="4572000"/>
            <a:chOff x="536" y="1240"/>
            <a:chExt cx="2522" cy="1911"/>
          </a:xfrm>
        </p:grpSpPr>
        <p:pic>
          <p:nvPicPr>
            <p:cNvPr id="21510" name="Picture 12" descr="08_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 y="1265"/>
              <a:ext cx="2522" cy="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Rectangle 13"/>
            <p:cNvSpPr>
              <a:spLocks noChangeArrowheads="1"/>
            </p:cNvSpPr>
            <p:nvPr/>
          </p:nvSpPr>
          <p:spPr bwMode="auto">
            <a:xfrm>
              <a:off x="720" y="1240"/>
              <a:ext cx="2208"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grpSp>
      <p:sp>
        <p:nvSpPr>
          <p:cNvPr id="51217" name="Rectangle 17"/>
          <p:cNvSpPr>
            <a:spLocks noChangeArrowheads="1"/>
          </p:cNvSpPr>
          <p:nvPr/>
        </p:nvSpPr>
        <p:spPr bwMode="auto">
          <a:xfrm>
            <a:off x="520700" y="5759450"/>
            <a:ext cx="51133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a:solidFill>
                  <a:srgbClr val="800000"/>
                </a:solidFill>
              </a:rPr>
              <a:t>●Increase stability of mRNA</a:t>
            </a:r>
          </a:p>
          <a:p>
            <a:pPr eaLnBrk="1" hangingPunct="1"/>
            <a:r>
              <a:rPr lang="en-US" altLang="en-US" sz="2000">
                <a:solidFill>
                  <a:srgbClr val="800000"/>
                </a:solidFill>
              </a:rPr>
              <a:t>                                                              ●More effective template for translation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8"/>
          <p:cNvSpPr txBox="1">
            <a:spLocks noChangeArrowheads="1"/>
          </p:cNvSpPr>
          <p:nvPr/>
        </p:nvSpPr>
        <p:spPr bwMode="auto">
          <a:xfrm>
            <a:off x="614363" y="131763"/>
            <a:ext cx="79184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800"/>
              <a:t>Eukaryotic Transcripts Need to be Processed</a:t>
            </a:r>
          </a:p>
        </p:txBody>
      </p:sp>
      <p:sp>
        <p:nvSpPr>
          <p:cNvPr id="22531" name="Rectangle 9"/>
          <p:cNvSpPr>
            <a:spLocks noChangeArrowheads="1"/>
          </p:cNvSpPr>
          <p:nvPr/>
        </p:nvSpPr>
        <p:spPr bwMode="auto">
          <a:xfrm>
            <a:off x="365125" y="747713"/>
            <a:ext cx="8778875"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a:solidFill>
                  <a:srgbClr val="0033CC"/>
                </a:solidFill>
                <a:cs typeface="Arial" panose="020B0604020202020204" pitchFamily="34" charset="0"/>
              </a:rPr>
              <a:t>►</a:t>
            </a:r>
            <a:r>
              <a:rPr lang="en-US" altLang="en-US" sz="2000">
                <a:solidFill>
                  <a:srgbClr val="0033CC"/>
                </a:solidFill>
              </a:rPr>
              <a:t>Splicing (mediated by specialized enzymatic machineries consisting of snRNAs and proteins) removes introns from nascent mRNA</a:t>
            </a:r>
            <a:endParaRPr lang="en-US" altLang="en-US" sz="2000" b="0">
              <a:solidFill>
                <a:srgbClr val="0033CC"/>
              </a:solidFill>
            </a:endParaRPr>
          </a:p>
          <a:p>
            <a:pPr eaLnBrk="1" hangingPunct="1"/>
            <a:r>
              <a:rPr lang="en-US" altLang="en-US" sz="2000" b="0">
                <a:solidFill>
                  <a:srgbClr val="0033CC"/>
                </a:solidFill>
              </a:rPr>
              <a:t>                                                              </a:t>
            </a:r>
            <a:endParaRPr lang="en-US" altLang="en-US" sz="2000" b="0">
              <a:solidFill>
                <a:srgbClr val="800000"/>
              </a:solidFill>
            </a:endParaRPr>
          </a:p>
        </p:txBody>
      </p:sp>
      <p:grpSp>
        <p:nvGrpSpPr>
          <p:cNvPr id="22532" name="Group 7"/>
          <p:cNvGrpSpPr>
            <a:grpSpLocks/>
          </p:cNvGrpSpPr>
          <p:nvPr/>
        </p:nvGrpSpPr>
        <p:grpSpPr bwMode="auto">
          <a:xfrm>
            <a:off x="457200" y="1708150"/>
            <a:ext cx="3565525" cy="3141663"/>
            <a:chOff x="2896127" y="1021909"/>
            <a:chExt cx="3565390" cy="3142183"/>
          </a:xfrm>
        </p:grpSpPr>
        <p:pic>
          <p:nvPicPr>
            <p:cNvPr id="225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b="86356"/>
            <a:stretch>
              <a:fillRect/>
            </a:stretch>
          </p:blipFill>
          <p:spPr bwMode="auto">
            <a:xfrm>
              <a:off x="2971800" y="1021909"/>
              <a:ext cx="3236173" cy="624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43303" b="36703"/>
            <a:stretch>
              <a:fillRect/>
            </a:stretch>
          </p:blipFill>
          <p:spPr bwMode="auto">
            <a:xfrm>
              <a:off x="2896127" y="2956559"/>
              <a:ext cx="3236173" cy="914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Arrow Connector 10"/>
            <p:cNvCxnSpPr/>
            <p:nvPr/>
          </p:nvCxnSpPr>
          <p:spPr>
            <a:xfrm>
              <a:off x="4562939" y="2149221"/>
              <a:ext cx="9525" cy="85262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46" name="TextBox 11"/>
            <p:cNvSpPr txBox="1">
              <a:spLocks noChangeArrowheads="1"/>
            </p:cNvSpPr>
            <p:nvPr/>
          </p:nvSpPr>
          <p:spPr bwMode="auto">
            <a:xfrm>
              <a:off x="3749040" y="1600200"/>
              <a:ext cx="17219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sym typeface="Symbol" panose="05050102010706020507" pitchFamily="18" charset="2"/>
                </a:rPr>
                <a:t>-Globin gene</a:t>
              </a:r>
              <a:endParaRPr lang="en-US" altLang="en-US" sz="1800"/>
            </a:p>
          </p:txBody>
        </p:sp>
        <p:sp>
          <p:nvSpPr>
            <p:cNvPr id="22547" name="TextBox 12"/>
            <p:cNvSpPr txBox="1">
              <a:spLocks noChangeArrowheads="1"/>
            </p:cNvSpPr>
            <p:nvPr/>
          </p:nvSpPr>
          <p:spPr bwMode="auto">
            <a:xfrm>
              <a:off x="3550920" y="3794760"/>
              <a:ext cx="21723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sym typeface="Symbol" panose="05050102010706020507" pitchFamily="18" charset="2"/>
                </a:rPr>
                <a:t>Primary transcript</a:t>
              </a:r>
              <a:endParaRPr lang="en-US" altLang="en-US" sz="1800"/>
            </a:p>
          </p:txBody>
        </p:sp>
        <p:sp>
          <p:nvSpPr>
            <p:cNvPr id="22548" name="TextBox 13"/>
            <p:cNvSpPr txBox="1">
              <a:spLocks noChangeArrowheads="1"/>
            </p:cNvSpPr>
            <p:nvPr/>
          </p:nvSpPr>
          <p:spPr bwMode="auto">
            <a:xfrm>
              <a:off x="4648200" y="2042160"/>
              <a:ext cx="181331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sym typeface="Symbol" panose="05050102010706020507" pitchFamily="18" charset="2"/>
                </a:rPr>
                <a:t>Transcription</a:t>
              </a:r>
            </a:p>
            <a:p>
              <a:pPr eaLnBrk="1" hangingPunct="1"/>
              <a:r>
                <a:rPr lang="en-US" altLang="en-US" sz="1800" b="0">
                  <a:sym typeface="Symbol" panose="05050102010706020507" pitchFamily="18" charset="2"/>
                </a:rPr>
                <a:t>Cap formation</a:t>
              </a:r>
            </a:p>
            <a:p>
              <a:pPr eaLnBrk="1" hangingPunct="1"/>
              <a:r>
                <a:rPr lang="en-US" altLang="en-US" sz="1800" b="0">
                  <a:sym typeface="Symbol" panose="05050102010706020507" pitchFamily="18" charset="2"/>
                </a:rPr>
                <a:t>Poly(A) addition</a:t>
              </a:r>
              <a:endParaRPr lang="en-US" altLang="en-US" sz="1800" b="0"/>
            </a:p>
          </p:txBody>
        </p:sp>
      </p:grpSp>
      <p:grpSp>
        <p:nvGrpSpPr>
          <p:cNvPr id="3" name="Group 14"/>
          <p:cNvGrpSpPr>
            <a:grpSpLocks/>
          </p:cNvGrpSpPr>
          <p:nvPr/>
        </p:nvGrpSpPr>
        <p:grpSpPr bwMode="auto">
          <a:xfrm>
            <a:off x="457200" y="4999038"/>
            <a:ext cx="3236913" cy="1663700"/>
            <a:chOff x="2896126" y="4312920"/>
            <a:chExt cx="3236173" cy="1664732"/>
          </a:xfrm>
        </p:grpSpPr>
        <p:pic>
          <p:nvPicPr>
            <p:cNvPr id="2253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t="88622" b="3047"/>
            <a:stretch>
              <a:fillRect/>
            </a:stretch>
          </p:blipFill>
          <p:spPr bwMode="auto">
            <a:xfrm>
              <a:off x="2896126" y="5297402"/>
              <a:ext cx="323617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Arrow Connector 16"/>
            <p:cNvCxnSpPr/>
            <p:nvPr/>
          </p:nvCxnSpPr>
          <p:spPr>
            <a:xfrm>
              <a:off x="4578491" y="4312920"/>
              <a:ext cx="9523" cy="85301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41" name="TextBox 17"/>
            <p:cNvSpPr txBox="1">
              <a:spLocks noChangeArrowheads="1"/>
            </p:cNvSpPr>
            <p:nvPr/>
          </p:nvSpPr>
          <p:spPr bwMode="auto">
            <a:xfrm>
              <a:off x="4602480" y="4434840"/>
              <a:ext cx="992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sym typeface="Symbol" panose="05050102010706020507" pitchFamily="18" charset="2"/>
                </a:rPr>
                <a:t>Splicing</a:t>
              </a:r>
              <a:endParaRPr lang="en-US" altLang="en-US" sz="1800" b="0"/>
            </a:p>
          </p:txBody>
        </p:sp>
        <p:sp>
          <p:nvSpPr>
            <p:cNvPr id="22542" name="TextBox 18"/>
            <p:cNvSpPr txBox="1">
              <a:spLocks noChangeArrowheads="1"/>
            </p:cNvSpPr>
            <p:nvPr/>
          </p:nvSpPr>
          <p:spPr bwMode="auto">
            <a:xfrm>
              <a:off x="3749040" y="5608320"/>
              <a:ext cx="18886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sym typeface="Symbol" panose="05050102010706020507" pitchFamily="18" charset="2"/>
                </a:rPr>
                <a:t>-Globin mRNA</a:t>
              </a:r>
              <a:endParaRPr lang="en-US" altLang="en-US" sz="1800"/>
            </a:p>
          </p:txBody>
        </p:sp>
      </p:grpSp>
      <p:sp>
        <p:nvSpPr>
          <p:cNvPr id="22534" name="AutoShape 20" descr="Image result for Thomas Cech"/>
          <p:cNvSpPr>
            <a:spLocks noChangeAspect="1" noChangeArrowheads="1"/>
          </p:cNvSpPr>
          <p:nvPr/>
        </p:nvSpPr>
        <p:spPr bwMode="auto">
          <a:xfrm>
            <a:off x="14922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a:p>
        </p:txBody>
      </p:sp>
      <p:sp>
        <p:nvSpPr>
          <p:cNvPr id="22535" name="AutoShape 22" descr="Image result for Thomas Cech"/>
          <p:cNvSpPr>
            <a:spLocks noChangeAspect="1" noChangeArrowheads="1"/>
          </p:cNvSpPr>
          <p:nvPr/>
        </p:nvSpPr>
        <p:spPr bwMode="auto">
          <a:xfrm>
            <a:off x="14922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a:p>
        </p:txBody>
      </p:sp>
      <p:grpSp>
        <p:nvGrpSpPr>
          <p:cNvPr id="22536" name="Group 22"/>
          <p:cNvGrpSpPr>
            <a:grpSpLocks/>
          </p:cNvGrpSpPr>
          <p:nvPr/>
        </p:nvGrpSpPr>
        <p:grpSpPr bwMode="auto">
          <a:xfrm>
            <a:off x="6023982" y="2287525"/>
            <a:ext cx="2042558" cy="2516491"/>
            <a:chOff x="6196451" y="1200623"/>
            <a:chExt cx="2043113" cy="2515153"/>
          </a:xfrm>
        </p:grpSpPr>
        <p:sp>
          <p:nvSpPr>
            <p:cNvPr id="22537" name="TextBox 1"/>
            <p:cNvSpPr txBox="1">
              <a:spLocks noChangeArrowheads="1"/>
            </p:cNvSpPr>
            <p:nvPr/>
          </p:nvSpPr>
          <p:spPr bwMode="auto">
            <a:xfrm>
              <a:off x="6196451" y="3131576"/>
              <a:ext cx="20431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eaLnBrk="1" hangingPunct="1"/>
              <a:r>
                <a:rPr lang="en-US" altLang="en-US" dirty="0"/>
                <a:t>Thomas </a:t>
              </a:r>
              <a:r>
                <a:rPr lang="en-US" altLang="en-US" dirty="0" err="1"/>
                <a:t>Cech</a:t>
              </a:r>
              <a:endParaRPr lang="en-US" altLang="en-US" dirty="0"/>
            </a:p>
            <a:p>
              <a:pPr algn="ctr" eaLnBrk="1" hangingPunct="1"/>
              <a:r>
                <a:rPr lang="en-US" altLang="en-US" u="sng" dirty="0">
                  <a:solidFill>
                    <a:srgbClr val="008000"/>
                  </a:solidFill>
                </a:rPr>
                <a:t>Nobel prize in 1989</a:t>
              </a:r>
            </a:p>
          </p:txBody>
        </p:sp>
        <p:pic>
          <p:nvPicPr>
            <p:cNvPr id="22538" name="Picture 24" descr="http://www.nobelprize.org/nobel_prizes/chemistry/laureates/1989/cech.jpg"/>
            <p:cNvPicPr>
              <a:picLocks noChangeAspect="1" noChangeArrowheads="1"/>
            </p:cNvPicPr>
            <p:nvPr/>
          </p:nvPicPr>
          <p:blipFill>
            <a:blip r:embed="rId3" cstate="print">
              <a:extLst>
                <a:ext uri="{28A0092B-C50C-407E-A947-70E740481C1C}">
                  <a14:useLocalDpi xmlns:a14="http://schemas.microsoft.com/office/drawing/2010/main" val="0"/>
                </a:ext>
              </a:extLst>
            </a:blip>
            <a:srcRect b="7133"/>
            <a:stretch>
              <a:fillRect/>
            </a:stretch>
          </p:blipFill>
          <p:spPr bwMode="auto">
            <a:xfrm>
              <a:off x="6538858" y="1200623"/>
              <a:ext cx="1358299" cy="1767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mun.ca/biology/scarr/iGen3_05-09_Figure-L.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1142" y="701681"/>
            <a:ext cx="9052560" cy="517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extBox 3"/>
          <p:cNvSpPr txBox="1">
            <a:spLocks noChangeArrowheads="1"/>
          </p:cNvSpPr>
          <p:nvPr/>
        </p:nvSpPr>
        <p:spPr bwMode="auto">
          <a:xfrm>
            <a:off x="2239963" y="136525"/>
            <a:ext cx="46466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800" dirty="0"/>
              <a:t>Transcription: At a Glance</a:t>
            </a:r>
          </a:p>
        </p:txBody>
      </p:sp>
      <p:sp>
        <p:nvSpPr>
          <p:cNvPr id="27652" name="TextBox 4"/>
          <p:cNvSpPr txBox="1">
            <a:spLocks noChangeArrowheads="1"/>
          </p:cNvSpPr>
          <p:nvPr/>
        </p:nvSpPr>
        <p:spPr bwMode="auto">
          <a:xfrm>
            <a:off x="898525" y="5913438"/>
            <a:ext cx="1196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a:t>Bacteria</a:t>
            </a:r>
          </a:p>
        </p:txBody>
      </p:sp>
      <p:sp>
        <p:nvSpPr>
          <p:cNvPr id="27653" name="TextBox 7"/>
          <p:cNvSpPr txBox="1">
            <a:spLocks noChangeArrowheads="1"/>
          </p:cNvSpPr>
          <p:nvPr/>
        </p:nvSpPr>
        <p:spPr bwMode="auto">
          <a:xfrm>
            <a:off x="6553200" y="5973763"/>
            <a:ext cx="1425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a:t>Eukaryote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3"/>
          <p:cNvGrpSpPr>
            <a:grpSpLocks/>
          </p:cNvGrpSpPr>
          <p:nvPr/>
        </p:nvGrpSpPr>
        <p:grpSpPr bwMode="auto">
          <a:xfrm>
            <a:off x="1841500" y="3349626"/>
            <a:ext cx="5229225" cy="2270126"/>
            <a:chOff x="2473591" y="4470637"/>
            <a:chExt cx="4147850" cy="1500232"/>
          </a:xfrm>
        </p:grpSpPr>
        <p:sp>
          <p:nvSpPr>
            <p:cNvPr id="5" name="Delay 2"/>
            <p:cNvSpPr>
              <a:spLocks noChangeAspect="1"/>
            </p:cNvSpPr>
            <p:nvPr/>
          </p:nvSpPr>
          <p:spPr>
            <a:xfrm>
              <a:off x="4934095" y="5056042"/>
              <a:ext cx="914189" cy="914827"/>
            </a:xfrm>
            <a:prstGeom prst="flowChartDelay">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6" name="Straight Connector 5"/>
            <p:cNvCxnSpPr/>
            <p:nvPr/>
          </p:nvCxnSpPr>
          <p:spPr>
            <a:xfrm flipV="1">
              <a:off x="2777062" y="5814551"/>
              <a:ext cx="214947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5848284" y="5514505"/>
              <a:ext cx="5439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679" name="TextBox 7"/>
            <p:cNvSpPr txBox="1">
              <a:spLocks noChangeArrowheads="1"/>
            </p:cNvSpPr>
            <p:nvPr/>
          </p:nvSpPr>
          <p:spPr bwMode="auto">
            <a:xfrm>
              <a:off x="2473591" y="5675212"/>
              <a:ext cx="259613" cy="264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a:cs typeface="Arial" panose="020B0604020202020204" pitchFamily="34" charset="0"/>
                </a:rPr>
                <a:t>1</a:t>
              </a:r>
            </a:p>
          </p:txBody>
        </p:sp>
        <p:sp>
          <p:nvSpPr>
            <p:cNvPr id="28680" name="TextBox 8"/>
            <p:cNvSpPr txBox="1">
              <a:spLocks noChangeArrowheads="1"/>
            </p:cNvSpPr>
            <p:nvPr/>
          </p:nvSpPr>
          <p:spPr bwMode="auto">
            <a:xfrm>
              <a:off x="2493193" y="4562611"/>
              <a:ext cx="259613" cy="264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a:cs typeface="Arial" panose="020B0604020202020204" pitchFamily="34" charset="0"/>
                </a:rPr>
                <a:t>0</a:t>
              </a:r>
            </a:p>
          </p:txBody>
        </p:sp>
        <p:sp>
          <p:nvSpPr>
            <p:cNvPr id="28681" name="TextBox 9"/>
            <p:cNvSpPr txBox="1">
              <a:spLocks noChangeArrowheads="1"/>
            </p:cNvSpPr>
            <p:nvPr/>
          </p:nvSpPr>
          <p:spPr bwMode="auto">
            <a:xfrm>
              <a:off x="6361828" y="5386499"/>
              <a:ext cx="259613" cy="264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a:cs typeface="Arial" panose="020B0604020202020204" pitchFamily="34" charset="0"/>
                </a:rPr>
                <a:t>1</a:t>
              </a:r>
            </a:p>
          </p:txBody>
        </p:sp>
        <p:cxnSp>
          <p:nvCxnSpPr>
            <p:cNvPr id="12" name="Elbow Connector 11"/>
            <p:cNvCxnSpPr/>
            <p:nvPr/>
          </p:nvCxnSpPr>
          <p:spPr>
            <a:xfrm rot="10800000">
              <a:off x="3861245" y="4699344"/>
              <a:ext cx="1072850" cy="522458"/>
            </a:xfrm>
            <a:prstGeom prst="bentConnector3">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Isosceles Triangle 12"/>
            <p:cNvSpPr>
              <a:spLocks noChangeAspect="1"/>
            </p:cNvSpPr>
            <p:nvPr/>
          </p:nvSpPr>
          <p:spPr>
            <a:xfrm rot="5400000">
              <a:off x="3322142" y="4470796"/>
              <a:ext cx="457413" cy="457095"/>
            </a:xfrm>
            <a:prstGeom prst="triangl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Oval 13"/>
            <p:cNvSpPr>
              <a:spLocks noChangeAspect="1"/>
            </p:cNvSpPr>
            <p:nvPr/>
          </p:nvSpPr>
          <p:spPr>
            <a:xfrm>
              <a:off x="3783173" y="4662625"/>
              <a:ext cx="73034" cy="73438"/>
            </a:xfrm>
            <a:prstGeom prst="ellipse">
              <a:avLst/>
            </a:prstGeom>
            <a:no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15" name="Straight Connector 14"/>
            <p:cNvCxnSpPr/>
            <p:nvPr/>
          </p:nvCxnSpPr>
          <p:spPr>
            <a:xfrm flipV="1">
              <a:off x="2777062" y="4699344"/>
              <a:ext cx="54523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7" name="Title 1"/>
          <p:cNvSpPr txBox="1">
            <a:spLocks/>
          </p:cNvSpPr>
          <p:nvPr/>
        </p:nvSpPr>
        <p:spPr bwMode="auto">
          <a:xfrm>
            <a:off x="198438" y="981075"/>
            <a:ext cx="8759825" cy="1470025"/>
          </a:xfrm>
          <a:prstGeom prst="rect">
            <a:avLst/>
          </a:prstGeom>
          <a:noFill/>
          <a:ln w="9525">
            <a:noFill/>
            <a:miter lim="800000"/>
            <a:headEnd/>
            <a:tailEnd/>
          </a:ln>
        </p:spPr>
        <p:txBody>
          <a:bodyPr anchor="ctr"/>
          <a:lstStyle/>
          <a:p>
            <a:pPr algn="ctr">
              <a:defRPr/>
            </a:pPr>
            <a:r>
              <a:rPr lang="en-US" sz="4000" kern="0" dirty="0">
                <a:solidFill>
                  <a:schemeClr val="tx2"/>
                </a:solidFill>
                <a:latin typeface="Arial"/>
                <a:ea typeface="+mj-ea"/>
                <a:cs typeface="Arial"/>
              </a:rPr>
              <a:t>Regulation of Gene Expression</a:t>
            </a:r>
          </a:p>
          <a:p>
            <a:pPr algn="ctr">
              <a:defRPr/>
            </a:pPr>
            <a:r>
              <a:rPr lang="en-US" sz="4000" b="0" kern="0" dirty="0">
                <a:solidFill>
                  <a:schemeClr val="tx2"/>
                </a:solidFill>
                <a:latin typeface="Arial"/>
                <a:ea typeface="+mj-ea"/>
                <a:cs typeface="Arial"/>
              </a:rPr>
              <a:t>(Biological circuits)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750888" y="101600"/>
            <a:ext cx="7762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3200">
                <a:solidFill>
                  <a:srgbClr val="0000FF"/>
                </a:solidFill>
                <a:cs typeface="Arial" panose="020B0604020202020204" pitchFamily="34" charset="0"/>
              </a:rPr>
              <a:t>DNA: </a:t>
            </a:r>
            <a:r>
              <a:rPr lang="en-US" altLang="en-US" sz="3200">
                <a:solidFill>
                  <a:srgbClr val="0000FF"/>
                </a:solidFill>
              </a:rPr>
              <a:t>Contains the Instruction for Life</a:t>
            </a:r>
            <a:r>
              <a:rPr lang="en-US" altLang="en-US" sz="3200">
                <a:solidFill>
                  <a:srgbClr val="0000FF"/>
                </a:solidFill>
                <a:cs typeface="Arial" panose="020B0604020202020204" pitchFamily="34" charset="0"/>
              </a:rPr>
              <a:t>  </a:t>
            </a:r>
          </a:p>
        </p:txBody>
      </p:sp>
      <p:pic>
        <p:nvPicPr>
          <p:cNvPr id="1146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6775" y="822325"/>
            <a:ext cx="4681538" cy="595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TextBox 5"/>
          <p:cNvSpPr txBox="1">
            <a:spLocks noChangeArrowheads="1"/>
          </p:cNvSpPr>
          <p:nvPr/>
        </p:nvSpPr>
        <p:spPr bwMode="auto">
          <a:xfrm>
            <a:off x="2271713" y="914400"/>
            <a:ext cx="11096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400">
                <a:solidFill>
                  <a:schemeClr val="bg1"/>
                </a:solidFill>
              </a:rPr>
              <a:t>Hoxc8</a:t>
            </a:r>
          </a:p>
        </p:txBody>
      </p:sp>
    </p:spTree>
    <p:extLst>
      <p:ext uri="{BB962C8B-B14F-4D97-AF65-F5344CB8AC3E}">
        <p14:creationId xmlns:p14="http://schemas.microsoft.com/office/powerpoint/2010/main" val="41832294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46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76313" y="2598738"/>
            <a:ext cx="7858125" cy="585787"/>
          </a:xfrm>
          <a:prstGeom prst="rect">
            <a:avLst/>
          </a:prstGeom>
        </p:spPr>
        <p:txBody>
          <a:bodyPr>
            <a:spAutoFit/>
          </a:bodyPr>
          <a:lstStyle/>
          <a:p>
            <a:pPr marL="342900" indent="-342900" eaLnBrk="1" hangingPunct="1">
              <a:lnSpc>
                <a:spcPct val="80000"/>
              </a:lnSpc>
              <a:spcBef>
                <a:spcPct val="20000"/>
              </a:spcBef>
              <a:defRPr/>
            </a:pPr>
            <a:r>
              <a:rPr lang="en-GB" sz="2000" kern="0" dirty="0">
                <a:latin typeface="Arial" charset="0"/>
              </a:rPr>
              <a:t>	Each cell contains all the genetic material for growth and development </a:t>
            </a:r>
          </a:p>
        </p:txBody>
      </p:sp>
      <p:sp>
        <p:nvSpPr>
          <p:cNvPr id="7" name="Rectangle 6"/>
          <p:cNvSpPr/>
          <p:nvPr/>
        </p:nvSpPr>
        <p:spPr>
          <a:xfrm>
            <a:off x="1346200" y="3984625"/>
            <a:ext cx="6105525" cy="339725"/>
          </a:xfrm>
          <a:prstGeom prst="rect">
            <a:avLst/>
          </a:prstGeom>
        </p:spPr>
        <p:txBody>
          <a:bodyPr>
            <a:spAutoFit/>
          </a:bodyPr>
          <a:lstStyle/>
          <a:p>
            <a:pPr marL="342900" indent="-342900" eaLnBrk="1" hangingPunct="1">
              <a:lnSpc>
                <a:spcPct val="80000"/>
              </a:lnSpc>
              <a:spcBef>
                <a:spcPct val="20000"/>
              </a:spcBef>
              <a:defRPr/>
            </a:pPr>
            <a:r>
              <a:rPr lang="en-GB" sz="2000" kern="0" dirty="0">
                <a:latin typeface="Arial" charset="0"/>
              </a:rPr>
              <a:t>Some of these genes are expressed all the time</a:t>
            </a:r>
          </a:p>
        </p:txBody>
      </p:sp>
      <p:sp>
        <p:nvSpPr>
          <p:cNvPr id="8" name="Rectangle 7"/>
          <p:cNvSpPr/>
          <p:nvPr/>
        </p:nvSpPr>
        <p:spPr>
          <a:xfrm>
            <a:off x="950913" y="4933950"/>
            <a:ext cx="6932612" cy="585788"/>
          </a:xfrm>
          <a:prstGeom prst="rect">
            <a:avLst/>
          </a:prstGeom>
        </p:spPr>
        <p:txBody>
          <a:bodyPr>
            <a:spAutoFit/>
          </a:bodyPr>
          <a:lstStyle/>
          <a:p>
            <a:pPr marL="342900" indent="-342900" eaLnBrk="1" hangingPunct="1">
              <a:lnSpc>
                <a:spcPct val="80000"/>
              </a:lnSpc>
              <a:spcBef>
                <a:spcPct val="20000"/>
              </a:spcBef>
              <a:defRPr/>
            </a:pPr>
            <a:r>
              <a:rPr lang="en-GB" sz="2000" kern="0" dirty="0">
                <a:latin typeface="Arial" charset="0"/>
              </a:rPr>
              <a:t>	Other genes are not expressed all the time. They are switched on an off at need</a:t>
            </a:r>
          </a:p>
        </p:txBody>
      </p:sp>
      <p:sp>
        <p:nvSpPr>
          <p:cNvPr id="9" name="Title 1"/>
          <p:cNvSpPr txBox="1">
            <a:spLocks/>
          </p:cNvSpPr>
          <p:nvPr/>
        </p:nvSpPr>
        <p:spPr bwMode="auto">
          <a:xfrm>
            <a:off x="198438" y="981075"/>
            <a:ext cx="8759825" cy="1470025"/>
          </a:xfrm>
          <a:prstGeom prst="rect">
            <a:avLst/>
          </a:prstGeom>
          <a:noFill/>
          <a:ln w="9525">
            <a:noFill/>
            <a:miter lim="800000"/>
            <a:headEnd/>
            <a:tailEnd/>
          </a:ln>
        </p:spPr>
        <p:txBody>
          <a:bodyPr anchor="ctr"/>
          <a:lstStyle/>
          <a:p>
            <a:pPr algn="ctr">
              <a:defRPr/>
            </a:pPr>
            <a:r>
              <a:rPr lang="en-US" sz="4000" kern="0" dirty="0">
                <a:solidFill>
                  <a:schemeClr val="tx2"/>
                </a:solidFill>
                <a:latin typeface="Arial"/>
                <a:ea typeface="+mj-ea"/>
                <a:cs typeface="Arial"/>
              </a:rPr>
              <a:t>Regulation of Gene Expression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57200" y="76200"/>
            <a:ext cx="8229600" cy="1143000"/>
          </a:xfrm>
        </p:spPr>
        <p:txBody>
          <a:bodyPr/>
          <a:lstStyle/>
          <a:p>
            <a:r>
              <a:rPr lang="en-US" altLang="en-US" sz="2800" b="1">
                <a:cs typeface="Arial" panose="020B0604020202020204" pitchFamily="34" charset="0"/>
              </a:rPr>
              <a:t>Lac Operon: A Classic Example of Bacterial Gene Expression Control</a:t>
            </a:r>
          </a:p>
        </p:txBody>
      </p:sp>
      <p:grpSp>
        <p:nvGrpSpPr>
          <p:cNvPr id="2" name="Group 29"/>
          <p:cNvGrpSpPr>
            <a:grpSpLocks/>
          </p:cNvGrpSpPr>
          <p:nvPr/>
        </p:nvGrpSpPr>
        <p:grpSpPr bwMode="auto">
          <a:xfrm>
            <a:off x="1296988" y="2384425"/>
            <a:ext cx="7091362" cy="1328738"/>
            <a:chOff x="1296540" y="1828793"/>
            <a:chExt cx="7092570" cy="1327967"/>
          </a:xfrm>
        </p:grpSpPr>
        <p:cxnSp>
          <p:nvCxnSpPr>
            <p:cNvPr id="24" name="Elbow Connector 23"/>
            <p:cNvCxnSpPr/>
            <p:nvPr/>
          </p:nvCxnSpPr>
          <p:spPr>
            <a:xfrm flipV="1">
              <a:off x="3740118" y="2647468"/>
              <a:ext cx="4648992" cy="433137"/>
            </a:xfrm>
            <a:prstGeom prst="bentConnector3">
              <a:avLst>
                <a:gd name="adj1" fmla="val 288"/>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0757" name="TextBox 26"/>
            <p:cNvSpPr txBox="1">
              <a:spLocks noChangeArrowheads="1"/>
            </p:cNvSpPr>
            <p:nvPr/>
          </p:nvSpPr>
          <p:spPr bwMode="auto">
            <a:xfrm>
              <a:off x="5667204" y="2680389"/>
              <a:ext cx="8899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a:cs typeface="Arial" panose="020B0604020202020204" pitchFamily="34" charset="0"/>
                </a:rPr>
                <a:t>mRNA</a:t>
              </a:r>
            </a:p>
          </p:txBody>
        </p:sp>
        <p:sp>
          <p:nvSpPr>
            <p:cNvPr id="21" name="Oval 20"/>
            <p:cNvSpPr/>
            <p:nvPr/>
          </p:nvSpPr>
          <p:spPr>
            <a:xfrm>
              <a:off x="1769696" y="2257169"/>
              <a:ext cx="1282919" cy="899591"/>
            </a:xfrm>
            <a:prstGeom prst="ellipse">
              <a:avLst/>
            </a:prstGeom>
            <a:solidFill>
              <a:srgbClr val="660066">
                <a:alpha val="7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30759" name="TextBox 2"/>
            <p:cNvSpPr txBox="1">
              <a:spLocks noChangeArrowheads="1"/>
            </p:cNvSpPr>
            <p:nvPr/>
          </p:nvSpPr>
          <p:spPr bwMode="auto">
            <a:xfrm>
              <a:off x="1296540" y="1828793"/>
              <a:ext cx="24472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CA" altLang="en-US" sz="2200">
                  <a:solidFill>
                    <a:srgbClr val="944C94"/>
                  </a:solidFill>
                  <a:cs typeface="Arial" panose="020B0604020202020204" pitchFamily="34" charset="0"/>
                </a:rPr>
                <a:t>RNA Polymerase</a:t>
              </a:r>
            </a:p>
          </p:txBody>
        </p:sp>
      </p:grpSp>
      <p:graphicFrame>
        <p:nvGraphicFramePr>
          <p:cNvPr id="22" name="Table 21"/>
          <p:cNvGraphicFramePr>
            <a:graphicFrameLocks noGrp="1"/>
          </p:cNvGraphicFramePr>
          <p:nvPr/>
        </p:nvGraphicFramePr>
        <p:xfrm>
          <a:off x="447675" y="5170488"/>
          <a:ext cx="8239125" cy="1382713"/>
        </p:xfrm>
        <a:graphic>
          <a:graphicData uri="http://schemas.openxmlformats.org/drawingml/2006/table">
            <a:tbl>
              <a:tblPr firstRow="1" bandRow="1">
                <a:tableStyleId>{2D5ABB26-0587-4C30-8999-92F81FD0307C}</a:tableStyleId>
              </a:tblPr>
              <a:tblGrid>
                <a:gridCol w="752700">
                  <a:extLst>
                    <a:ext uri="{9D8B030D-6E8A-4147-A177-3AD203B41FA5}">
                      <a16:colId xmlns:a16="http://schemas.microsoft.com/office/drawing/2014/main" val="20000"/>
                    </a:ext>
                  </a:extLst>
                </a:gridCol>
                <a:gridCol w="3275738">
                  <a:extLst>
                    <a:ext uri="{9D8B030D-6E8A-4147-A177-3AD203B41FA5}">
                      <a16:colId xmlns:a16="http://schemas.microsoft.com/office/drawing/2014/main" val="20001"/>
                    </a:ext>
                  </a:extLst>
                </a:gridCol>
                <a:gridCol w="4210687">
                  <a:extLst>
                    <a:ext uri="{9D8B030D-6E8A-4147-A177-3AD203B41FA5}">
                      <a16:colId xmlns:a16="http://schemas.microsoft.com/office/drawing/2014/main" val="20002"/>
                    </a:ext>
                  </a:extLst>
                </a:gridCol>
              </a:tblGrid>
              <a:tr h="640521">
                <a:tc>
                  <a:txBody>
                    <a:bodyPr/>
                    <a:lstStyle/>
                    <a:p>
                      <a:r>
                        <a:rPr lang="en-US" sz="1800" b="1" i="1" dirty="0" err="1">
                          <a:latin typeface="Arial" panose="020B0604020202020204" pitchFamily="34" charset="0"/>
                          <a:cs typeface="Arial" panose="020B0604020202020204" pitchFamily="34" charset="0"/>
                        </a:rPr>
                        <a:t>lacZ</a:t>
                      </a:r>
                      <a:endParaRPr lang="en-CA" sz="1800" dirty="0">
                        <a:latin typeface="Arial" panose="020B0604020202020204" pitchFamily="34" charset="0"/>
                        <a:cs typeface="Arial" panose="020B0604020202020204" pitchFamily="34" charset="0"/>
                      </a:endParaRP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a:latin typeface="Arial" panose="020B0604020202020204" pitchFamily="34" charset="0"/>
                          <a:cs typeface="Arial" panose="020B0604020202020204" pitchFamily="34" charset="0"/>
                        </a:rPr>
                        <a:t>β-</a:t>
                      </a:r>
                      <a:r>
                        <a:rPr lang="en-US" sz="1800" dirty="0" err="1">
                          <a:latin typeface="Arial" panose="020B0604020202020204" pitchFamily="34" charset="0"/>
                          <a:cs typeface="Arial" panose="020B0604020202020204" pitchFamily="34" charset="0"/>
                        </a:rPr>
                        <a:t>galactosidase</a:t>
                      </a:r>
                      <a:endParaRPr lang="en-CA" sz="1800" dirty="0">
                        <a:latin typeface="Arial" panose="020B0604020202020204" pitchFamily="34" charset="0"/>
                        <a:cs typeface="Arial" panose="020B0604020202020204" pitchFamily="34" charset="0"/>
                      </a:endParaRP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800" dirty="0">
                          <a:latin typeface="Arial" panose="020B0604020202020204" pitchFamily="34" charset="0"/>
                          <a:cs typeface="Arial" panose="020B0604020202020204" pitchFamily="34" charset="0"/>
                        </a:rPr>
                        <a:t>Breaks lactose into galactose and glucose.</a:t>
                      </a: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1096">
                <a:tc>
                  <a:txBody>
                    <a:bodyPr/>
                    <a:lstStyle/>
                    <a:p>
                      <a:r>
                        <a:rPr lang="en-US" sz="1800" b="1" i="1" dirty="0" err="1">
                          <a:latin typeface="Arial" panose="020B0604020202020204" pitchFamily="34" charset="0"/>
                          <a:cs typeface="Arial" panose="020B0604020202020204" pitchFamily="34" charset="0"/>
                        </a:rPr>
                        <a:t>lacY</a:t>
                      </a:r>
                      <a:endParaRPr lang="en-CA" sz="1800" dirty="0">
                        <a:latin typeface="Arial" panose="020B0604020202020204" pitchFamily="34" charset="0"/>
                        <a:cs typeface="Arial" panose="020B0604020202020204" pitchFamily="34" charset="0"/>
                      </a:endParaRP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a:latin typeface="Arial" panose="020B0604020202020204" pitchFamily="34" charset="0"/>
                          <a:cs typeface="Arial" panose="020B0604020202020204" pitchFamily="34" charset="0"/>
                        </a:rPr>
                        <a:t>lactose </a:t>
                      </a:r>
                      <a:r>
                        <a:rPr lang="en-US" sz="1800" dirty="0" err="1">
                          <a:latin typeface="Arial" panose="020B0604020202020204" pitchFamily="34" charset="0"/>
                          <a:cs typeface="Arial" panose="020B0604020202020204" pitchFamily="34" charset="0"/>
                        </a:rPr>
                        <a:t>permease</a:t>
                      </a:r>
                      <a:endParaRPr lang="en-CA" sz="1800" dirty="0">
                        <a:latin typeface="Arial" panose="020B0604020202020204" pitchFamily="34" charset="0"/>
                        <a:cs typeface="Arial" panose="020B0604020202020204" pitchFamily="34" charset="0"/>
                      </a:endParaRP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800" dirty="0">
                          <a:latin typeface="Arial" panose="020B0604020202020204" pitchFamily="34" charset="0"/>
                          <a:cs typeface="Arial" panose="020B0604020202020204" pitchFamily="34" charset="0"/>
                        </a:rPr>
                        <a:t>Imports lactose into the bacterial cell.</a:t>
                      </a: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1096">
                <a:tc>
                  <a:txBody>
                    <a:bodyPr/>
                    <a:lstStyle/>
                    <a:p>
                      <a:r>
                        <a:rPr lang="en-US" sz="1800" b="1" i="1" dirty="0" err="1">
                          <a:latin typeface="Arial" panose="020B0604020202020204" pitchFamily="34" charset="0"/>
                          <a:cs typeface="Arial" panose="020B0604020202020204" pitchFamily="34" charset="0"/>
                        </a:rPr>
                        <a:t>lacA</a:t>
                      </a:r>
                      <a:endParaRPr lang="en-CA" sz="1800" dirty="0">
                        <a:latin typeface="Arial" panose="020B0604020202020204" pitchFamily="34" charset="0"/>
                        <a:cs typeface="Arial" panose="020B0604020202020204" pitchFamily="34" charset="0"/>
                      </a:endParaRP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a:latin typeface="Arial" panose="020B0604020202020204" pitchFamily="34" charset="0"/>
                          <a:cs typeface="Arial" panose="020B0604020202020204" pitchFamily="34" charset="0"/>
                        </a:rPr>
                        <a:t>thiogalactoside</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transacetylase</a:t>
                      </a:r>
                      <a:endParaRPr lang="en-US" sz="1800" dirty="0">
                        <a:latin typeface="Arial" panose="020B0604020202020204" pitchFamily="34" charset="0"/>
                        <a:cs typeface="Arial" panose="020B0604020202020204" pitchFamily="34" charset="0"/>
                      </a:endParaRP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800" dirty="0">
                          <a:latin typeface="Arial" panose="020B0604020202020204" pitchFamily="34" charset="0"/>
                          <a:cs typeface="Arial" panose="020B0604020202020204" pitchFamily="34" charset="0"/>
                        </a:rPr>
                        <a:t>Cell detoxification.</a:t>
                      </a: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30742" name="TextBox 24"/>
          <p:cNvSpPr txBox="1">
            <a:spLocks noChangeArrowheads="1"/>
          </p:cNvSpPr>
          <p:nvPr/>
        </p:nvSpPr>
        <p:spPr bwMode="auto">
          <a:xfrm>
            <a:off x="457200" y="1289050"/>
            <a:ext cx="8229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a:cs typeface="Arial" panose="020B0604020202020204" pitchFamily="34" charset="0"/>
              </a:rPr>
              <a:t>Operon: Cluster of genes, related by function, regulated by a single promoter and transcribed into one mRNA (polycistronic). </a:t>
            </a:r>
            <a:endParaRPr lang="en-CA" altLang="en-US" sz="2000">
              <a:cs typeface="Arial" panose="020B0604020202020204" pitchFamily="34" charset="0"/>
            </a:endParaRPr>
          </a:p>
        </p:txBody>
      </p:sp>
      <p:grpSp>
        <p:nvGrpSpPr>
          <p:cNvPr id="30743" name="Group 25"/>
          <p:cNvGrpSpPr>
            <a:grpSpLocks/>
          </p:cNvGrpSpPr>
          <p:nvPr/>
        </p:nvGrpSpPr>
        <p:grpSpPr bwMode="auto">
          <a:xfrm>
            <a:off x="457200" y="3640138"/>
            <a:ext cx="8229600" cy="812800"/>
            <a:chOff x="457200" y="3640343"/>
            <a:chExt cx="8229600" cy="812812"/>
          </a:xfrm>
        </p:grpSpPr>
        <p:sp>
          <p:nvSpPr>
            <p:cNvPr id="15" name="Rectangle 14"/>
            <p:cNvSpPr/>
            <p:nvPr/>
          </p:nvSpPr>
          <p:spPr>
            <a:xfrm>
              <a:off x="2093913" y="3713369"/>
              <a:ext cx="684212" cy="246066"/>
            </a:xfrm>
            <a:prstGeom prst="rect">
              <a:avLst/>
            </a:prstGeom>
            <a:solidFill>
              <a:srgbClr val="008000">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7" name="Rectangle 6"/>
            <p:cNvSpPr/>
            <p:nvPr/>
          </p:nvSpPr>
          <p:spPr>
            <a:xfrm>
              <a:off x="3859213" y="3714956"/>
              <a:ext cx="2159000" cy="246067"/>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8" name="Rectangle 7"/>
            <p:cNvSpPr/>
            <p:nvPr/>
          </p:nvSpPr>
          <p:spPr>
            <a:xfrm>
              <a:off x="6099175" y="3714956"/>
              <a:ext cx="1331913" cy="246067"/>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9" name="Rectangle 8"/>
            <p:cNvSpPr/>
            <p:nvPr/>
          </p:nvSpPr>
          <p:spPr>
            <a:xfrm>
              <a:off x="7505700" y="3714956"/>
              <a:ext cx="1081088" cy="246067"/>
            </a:xfrm>
            <a:prstGeom prst="rect">
              <a:avLst/>
            </a:prstGeom>
            <a:solidFill>
              <a:srgbClr val="CCFFC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0748" name="TextBox 9"/>
            <p:cNvSpPr txBox="1">
              <a:spLocks noChangeArrowheads="1"/>
            </p:cNvSpPr>
            <p:nvPr/>
          </p:nvSpPr>
          <p:spPr bwMode="auto">
            <a:xfrm>
              <a:off x="4608895" y="3649929"/>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i="1">
                  <a:cs typeface="Arial" panose="020B0604020202020204" pitchFamily="34" charset="0"/>
                </a:rPr>
                <a:t>lacZ</a:t>
              </a:r>
            </a:p>
          </p:txBody>
        </p:sp>
        <p:sp>
          <p:nvSpPr>
            <p:cNvPr id="30749" name="TextBox 10"/>
            <p:cNvSpPr txBox="1">
              <a:spLocks noChangeArrowheads="1"/>
            </p:cNvSpPr>
            <p:nvPr/>
          </p:nvSpPr>
          <p:spPr bwMode="auto">
            <a:xfrm>
              <a:off x="6446623" y="3640343"/>
              <a:ext cx="6776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i="1">
                  <a:cs typeface="Arial" panose="020B0604020202020204" pitchFamily="34" charset="0"/>
                </a:rPr>
                <a:t>lacY</a:t>
              </a:r>
            </a:p>
          </p:txBody>
        </p:sp>
        <p:sp>
          <p:nvSpPr>
            <p:cNvPr id="30750" name="TextBox 11"/>
            <p:cNvSpPr txBox="1">
              <a:spLocks noChangeArrowheads="1"/>
            </p:cNvSpPr>
            <p:nvPr/>
          </p:nvSpPr>
          <p:spPr bwMode="auto">
            <a:xfrm>
              <a:off x="7764506" y="3640343"/>
              <a:ext cx="686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i="1">
                  <a:cs typeface="Arial" panose="020B0604020202020204" pitchFamily="34" charset="0"/>
                </a:rPr>
                <a:t>lacA</a:t>
              </a:r>
            </a:p>
          </p:txBody>
        </p:sp>
        <p:sp>
          <p:nvSpPr>
            <p:cNvPr id="30751" name="TextBox 13"/>
            <p:cNvSpPr txBox="1">
              <a:spLocks noChangeArrowheads="1"/>
            </p:cNvSpPr>
            <p:nvPr/>
          </p:nvSpPr>
          <p:spPr bwMode="auto">
            <a:xfrm>
              <a:off x="5477986" y="4022268"/>
              <a:ext cx="17556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200">
                  <a:cs typeface="Arial" panose="020B0604020202020204" pitchFamily="34" charset="0"/>
                </a:rPr>
                <a:t>Lac Operon</a:t>
              </a:r>
            </a:p>
          </p:txBody>
        </p:sp>
        <p:sp>
          <p:nvSpPr>
            <p:cNvPr id="30752" name="TextBox 16"/>
            <p:cNvSpPr txBox="1">
              <a:spLocks noChangeArrowheads="1"/>
            </p:cNvSpPr>
            <p:nvPr/>
          </p:nvSpPr>
          <p:spPr bwMode="auto">
            <a:xfrm>
              <a:off x="1883909" y="3884484"/>
              <a:ext cx="1197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a:cs typeface="Arial" panose="020B0604020202020204" pitchFamily="34" charset="0"/>
                </a:rPr>
                <a:t>promoter</a:t>
              </a:r>
            </a:p>
          </p:txBody>
        </p:sp>
        <p:grpSp>
          <p:nvGrpSpPr>
            <p:cNvPr id="30753" name="Group 5"/>
            <p:cNvGrpSpPr>
              <a:grpSpLocks/>
            </p:cNvGrpSpPr>
            <p:nvPr/>
          </p:nvGrpSpPr>
          <p:grpSpPr bwMode="auto">
            <a:xfrm>
              <a:off x="457200" y="3715571"/>
              <a:ext cx="8229600" cy="231600"/>
              <a:chOff x="455557" y="2837707"/>
              <a:chExt cx="8229600" cy="231600"/>
            </a:xfrm>
          </p:grpSpPr>
          <p:cxnSp>
            <p:nvCxnSpPr>
              <p:cNvPr id="4" name="Straight Connector 3"/>
              <p:cNvCxnSpPr/>
              <p:nvPr/>
            </p:nvCxnSpPr>
            <p:spPr>
              <a:xfrm flipV="1">
                <a:off x="455557" y="2837092"/>
                <a:ext cx="8229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455557" y="3068870"/>
                <a:ext cx="8229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59213" y="2124075"/>
            <a:ext cx="2159000" cy="246063"/>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3" name="Rectangle 2"/>
          <p:cNvSpPr/>
          <p:nvPr/>
        </p:nvSpPr>
        <p:spPr>
          <a:xfrm>
            <a:off x="6099175" y="2124075"/>
            <a:ext cx="1331913" cy="246063"/>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4" name="Rectangle 3"/>
          <p:cNvSpPr/>
          <p:nvPr/>
        </p:nvSpPr>
        <p:spPr>
          <a:xfrm>
            <a:off x="7505700" y="2124075"/>
            <a:ext cx="1081088" cy="246063"/>
          </a:xfrm>
          <a:prstGeom prst="rect">
            <a:avLst/>
          </a:prstGeom>
          <a:solidFill>
            <a:srgbClr val="CCFFC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31749" name="TextBox 4"/>
          <p:cNvSpPr txBox="1">
            <a:spLocks noChangeArrowheads="1"/>
          </p:cNvSpPr>
          <p:nvPr/>
        </p:nvSpPr>
        <p:spPr bwMode="auto">
          <a:xfrm>
            <a:off x="4608513" y="2058988"/>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i="1">
                <a:cs typeface="Arial" panose="020B0604020202020204" pitchFamily="34" charset="0"/>
              </a:rPr>
              <a:t>lacZ</a:t>
            </a:r>
          </a:p>
        </p:txBody>
      </p:sp>
      <p:sp>
        <p:nvSpPr>
          <p:cNvPr id="31750" name="TextBox 5"/>
          <p:cNvSpPr txBox="1">
            <a:spLocks noChangeArrowheads="1"/>
          </p:cNvSpPr>
          <p:nvPr/>
        </p:nvSpPr>
        <p:spPr bwMode="auto">
          <a:xfrm>
            <a:off x="6446838" y="2049463"/>
            <a:ext cx="677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i="1">
                <a:cs typeface="Arial" panose="020B0604020202020204" pitchFamily="34" charset="0"/>
              </a:rPr>
              <a:t>lacY</a:t>
            </a:r>
          </a:p>
        </p:txBody>
      </p:sp>
      <p:sp>
        <p:nvSpPr>
          <p:cNvPr id="31751" name="TextBox 6"/>
          <p:cNvSpPr txBox="1">
            <a:spLocks noChangeArrowheads="1"/>
          </p:cNvSpPr>
          <p:nvPr/>
        </p:nvSpPr>
        <p:spPr bwMode="auto">
          <a:xfrm>
            <a:off x="7764463" y="204946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i="1">
                <a:cs typeface="Arial" panose="020B0604020202020204" pitchFamily="34" charset="0"/>
              </a:rPr>
              <a:t>lacA</a:t>
            </a:r>
          </a:p>
        </p:txBody>
      </p:sp>
      <p:grpSp>
        <p:nvGrpSpPr>
          <p:cNvPr id="31752" name="Group 8"/>
          <p:cNvGrpSpPr>
            <a:grpSpLocks/>
          </p:cNvGrpSpPr>
          <p:nvPr/>
        </p:nvGrpSpPr>
        <p:grpSpPr bwMode="auto">
          <a:xfrm>
            <a:off x="457200" y="2125663"/>
            <a:ext cx="8229600" cy="231775"/>
            <a:chOff x="455557" y="2837707"/>
            <a:chExt cx="8229600" cy="231600"/>
          </a:xfrm>
        </p:grpSpPr>
        <p:cxnSp>
          <p:nvCxnSpPr>
            <p:cNvPr id="10" name="Straight Connector 9"/>
            <p:cNvCxnSpPr/>
            <p:nvPr/>
          </p:nvCxnSpPr>
          <p:spPr>
            <a:xfrm flipV="1">
              <a:off x="455557" y="2837707"/>
              <a:ext cx="8229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455557" y="3069307"/>
              <a:ext cx="8229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1753" name="TextBox 11"/>
          <p:cNvSpPr txBox="1">
            <a:spLocks noChangeArrowheads="1"/>
          </p:cNvSpPr>
          <p:nvPr/>
        </p:nvSpPr>
        <p:spPr bwMode="auto">
          <a:xfrm>
            <a:off x="1884363" y="2293938"/>
            <a:ext cx="1196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a:cs typeface="Arial" panose="020B0604020202020204" pitchFamily="34" charset="0"/>
              </a:rPr>
              <a:t>promoter</a:t>
            </a:r>
          </a:p>
        </p:txBody>
      </p:sp>
      <p:sp>
        <p:nvSpPr>
          <p:cNvPr id="13" name="Rectangle 12"/>
          <p:cNvSpPr/>
          <p:nvPr/>
        </p:nvSpPr>
        <p:spPr>
          <a:xfrm>
            <a:off x="2093913" y="2124075"/>
            <a:ext cx="684212" cy="244475"/>
          </a:xfrm>
          <a:prstGeom prst="rect">
            <a:avLst/>
          </a:prstGeom>
          <a:solidFill>
            <a:srgbClr val="008000">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grpSp>
        <p:nvGrpSpPr>
          <p:cNvPr id="6" name="Group 19"/>
          <p:cNvGrpSpPr>
            <a:grpSpLocks/>
          </p:cNvGrpSpPr>
          <p:nvPr/>
        </p:nvGrpSpPr>
        <p:grpSpPr bwMode="auto">
          <a:xfrm>
            <a:off x="4000500" y="1217613"/>
            <a:ext cx="2589213" cy="455612"/>
            <a:chOff x="4001233" y="723435"/>
            <a:chExt cx="2587759" cy="455110"/>
          </a:xfrm>
        </p:grpSpPr>
        <p:cxnSp>
          <p:nvCxnSpPr>
            <p:cNvPr id="21" name="Straight Arrow Connector 20"/>
            <p:cNvCxnSpPr/>
            <p:nvPr/>
          </p:nvCxnSpPr>
          <p:spPr>
            <a:xfrm>
              <a:off x="4001233" y="1178545"/>
              <a:ext cx="2587759" cy="0"/>
            </a:xfrm>
            <a:prstGeom prst="straightConnector1">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31791" name="TextBox 21"/>
            <p:cNvSpPr txBox="1">
              <a:spLocks noChangeArrowheads="1"/>
            </p:cNvSpPr>
            <p:nvPr/>
          </p:nvSpPr>
          <p:spPr bwMode="auto">
            <a:xfrm>
              <a:off x="4325047" y="723435"/>
              <a:ext cx="197566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CA" altLang="en-US" sz="2200" dirty="0">
                  <a:cs typeface="Arial" panose="020B0604020202020204" pitchFamily="34" charset="0"/>
                </a:rPr>
                <a:t>Transcription</a:t>
              </a:r>
            </a:p>
          </p:txBody>
        </p:sp>
      </p:grpSp>
      <p:grpSp>
        <p:nvGrpSpPr>
          <p:cNvPr id="7" name="Group 22"/>
          <p:cNvGrpSpPr>
            <a:grpSpLocks/>
          </p:cNvGrpSpPr>
          <p:nvPr/>
        </p:nvGrpSpPr>
        <p:grpSpPr bwMode="auto">
          <a:xfrm>
            <a:off x="1446213" y="1933575"/>
            <a:ext cx="6437312" cy="4489450"/>
            <a:chOff x="1446244" y="1439966"/>
            <a:chExt cx="6437583" cy="4489433"/>
          </a:xfrm>
        </p:grpSpPr>
        <p:sp>
          <p:nvSpPr>
            <p:cNvPr id="31782" name="TextBox 15"/>
            <p:cNvSpPr txBox="1">
              <a:spLocks noChangeArrowheads="1"/>
            </p:cNvSpPr>
            <p:nvPr/>
          </p:nvSpPr>
          <p:spPr bwMode="auto">
            <a:xfrm>
              <a:off x="1446244" y="4555846"/>
              <a:ext cx="16337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eaLnBrk="1" hangingPunct="1"/>
              <a:r>
                <a:rPr lang="en-US" altLang="en-US">
                  <a:cs typeface="Arial" panose="020B0604020202020204" pitchFamily="34" charset="0"/>
                </a:rPr>
                <a:t>Polycistronic</a:t>
              </a:r>
            </a:p>
            <a:p>
              <a:pPr algn="ctr" eaLnBrk="1" hangingPunct="1"/>
              <a:r>
                <a:rPr lang="en-US" altLang="en-US">
                  <a:cs typeface="Arial" panose="020B0604020202020204" pitchFamily="34" charset="0"/>
                </a:rPr>
                <a:t>mRNA</a:t>
              </a:r>
            </a:p>
          </p:txBody>
        </p:sp>
        <p:grpSp>
          <p:nvGrpSpPr>
            <p:cNvPr id="31783" name="Group 61"/>
            <p:cNvGrpSpPr>
              <a:grpSpLocks/>
            </p:cNvGrpSpPr>
            <p:nvPr/>
          </p:nvGrpSpPr>
          <p:grpSpPr bwMode="auto">
            <a:xfrm>
              <a:off x="1868840" y="1439966"/>
              <a:ext cx="6014987" cy="4489433"/>
              <a:chOff x="2003461" y="2328530"/>
              <a:chExt cx="5181133" cy="3828364"/>
            </a:xfrm>
          </p:grpSpPr>
          <p:sp>
            <p:nvSpPr>
              <p:cNvPr id="29" name="Freeform 28"/>
              <p:cNvSpPr/>
              <p:nvPr/>
            </p:nvSpPr>
            <p:spPr>
              <a:xfrm>
                <a:off x="2003200" y="5685794"/>
                <a:ext cx="679639" cy="471100"/>
              </a:xfrm>
              <a:custGeom>
                <a:avLst/>
                <a:gdLst>
                  <a:gd name="connsiteX0" fmla="*/ 0 w 679269"/>
                  <a:gd name="connsiteY0" fmla="*/ 471563 h 471563"/>
                  <a:gd name="connsiteX1" fmla="*/ 139337 w 679269"/>
                  <a:gd name="connsiteY1" fmla="*/ 53551 h 471563"/>
                  <a:gd name="connsiteX2" fmla="*/ 679269 w 679269"/>
                  <a:gd name="connsiteY2" fmla="*/ 18717 h 471563"/>
                </a:gdLst>
                <a:ahLst/>
                <a:cxnLst>
                  <a:cxn ang="0">
                    <a:pos x="connsiteX0" y="connsiteY0"/>
                  </a:cxn>
                  <a:cxn ang="0">
                    <a:pos x="connsiteX1" y="connsiteY1"/>
                  </a:cxn>
                  <a:cxn ang="0">
                    <a:pos x="connsiteX2" y="connsiteY2"/>
                  </a:cxn>
                </a:cxnLst>
                <a:rect l="l" t="t" r="r" b="b"/>
                <a:pathLst>
                  <a:path w="679269" h="471563">
                    <a:moveTo>
                      <a:pt x="0" y="471563"/>
                    </a:moveTo>
                    <a:cubicBezTo>
                      <a:pt x="13063" y="300294"/>
                      <a:pt x="26126" y="129025"/>
                      <a:pt x="139337" y="53551"/>
                    </a:cubicBezTo>
                    <a:cubicBezTo>
                      <a:pt x="252548" y="-21923"/>
                      <a:pt x="465908" y="-1603"/>
                      <a:pt x="679269" y="18717"/>
                    </a:cubicBezTo>
                  </a:path>
                </a:pathLst>
              </a:custGeom>
              <a:noFill/>
              <a:ln w="889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30" name="Freeform 29"/>
              <p:cNvSpPr/>
              <p:nvPr/>
            </p:nvSpPr>
            <p:spPr>
              <a:xfrm>
                <a:off x="2617200" y="4816696"/>
                <a:ext cx="2051225" cy="924602"/>
              </a:xfrm>
              <a:custGeom>
                <a:avLst/>
                <a:gdLst>
                  <a:gd name="connsiteX0" fmla="*/ 0 w 1637212"/>
                  <a:gd name="connsiteY0" fmla="*/ 714103 h 744865"/>
                  <a:gd name="connsiteX1" fmla="*/ 522515 w 1637212"/>
                  <a:gd name="connsiteY1" fmla="*/ 679269 h 744865"/>
                  <a:gd name="connsiteX2" fmla="*/ 740229 w 1637212"/>
                  <a:gd name="connsiteY2" fmla="*/ 130629 h 744865"/>
                  <a:gd name="connsiteX3" fmla="*/ 1637212 w 1637212"/>
                  <a:gd name="connsiteY3" fmla="*/ 0 h 744865"/>
                </a:gdLst>
                <a:ahLst/>
                <a:cxnLst>
                  <a:cxn ang="0">
                    <a:pos x="connsiteX0" y="connsiteY0"/>
                  </a:cxn>
                  <a:cxn ang="0">
                    <a:pos x="connsiteX1" y="connsiteY1"/>
                  </a:cxn>
                  <a:cxn ang="0">
                    <a:pos x="connsiteX2" y="connsiteY2"/>
                  </a:cxn>
                  <a:cxn ang="0">
                    <a:pos x="connsiteX3" y="connsiteY3"/>
                  </a:cxn>
                </a:cxnLst>
                <a:rect l="l" t="t" r="r" b="b"/>
                <a:pathLst>
                  <a:path w="1637212" h="744865">
                    <a:moveTo>
                      <a:pt x="0" y="714103"/>
                    </a:moveTo>
                    <a:cubicBezTo>
                      <a:pt x="199572" y="745309"/>
                      <a:pt x="399144" y="776515"/>
                      <a:pt x="522515" y="679269"/>
                    </a:cubicBezTo>
                    <a:cubicBezTo>
                      <a:pt x="645886" y="582023"/>
                      <a:pt x="554446" y="243840"/>
                      <a:pt x="740229" y="130629"/>
                    </a:cubicBezTo>
                    <a:cubicBezTo>
                      <a:pt x="926012" y="17418"/>
                      <a:pt x="1281612" y="8709"/>
                      <a:pt x="1637212" y="0"/>
                    </a:cubicBezTo>
                  </a:path>
                </a:pathLst>
              </a:custGeom>
              <a:noFill/>
              <a:ln w="88900">
                <a:solidFill>
                  <a:srgbClr val="CC33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33" name="Freeform 32"/>
              <p:cNvSpPr/>
              <p:nvPr/>
            </p:nvSpPr>
            <p:spPr>
              <a:xfrm rot="20777071">
                <a:off x="4772353" y="3705279"/>
                <a:ext cx="1498762" cy="925955"/>
              </a:xfrm>
              <a:custGeom>
                <a:avLst/>
                <a:gdLst>
                  <a:gd name="connsiteX0" fmla="*/ 0 w 1499190"/>
                  <a:gd name="connsiteY0" fmla="*/ 903767 h 925714"/>
                  <a:gd name="connsiteX1" fmla="*/ 244548 w 1499190"/>
                  <a:gd name="connsiteY1" fmla="*/ 839972 h 925714"/>
                  <a:gd name="connsiteX2" fmla="*/ 446567 w 1499190"/>
                  <a:gd name="connsiteY2" fmla="*/ 212651 h 925714"/>
                  <a:gd name="connsiteX3" fmla="*/ 1286539 w 1499190"/>
                  <a:gd name="connsiteY3" fmla="*/ 148856 h 925714"/>
                  <a:gd name="connsiteX4" fmla="*/ 1499190 w 1499190"/>
                  <a:gd name="connsiteY4" fmla="*/ 0 h 92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90" h="925714">
                    <a:moveTo>
                      <a:pt x="0" y="903767"/>
                    </a:moveTo>
                    <a:cubicBezTo>
                      <a:pt x="85060" y="929462"/>
                      <a:pt x="170120" y="955158"/>
                      <a:pt x="244548" y="839972"/>
                    </a:cubicBezTo>
                    <a:cubicBezTo>
                      <a:pt x="318976" y="724786"/>
                      <a:pt x="272902" y="327837"/>
                      <a:pt x="446567" y="212651"/>
                    </a:cubicBezTo>
                    <a:cubicBezTo>
                      <a:pt x="620232" y="97465"/>
                      <a:pt x="1111102" y="184298"/>
                      <a:pt x="1286539" y="148856"/>
                    </a:cubicBezTo>
                    <a:cubicBezTo>
                      <a:pt x="1461976" y="113414"/>
                      <a:pt x="1480583" y="56707"/>
                      <a:pt x="1499190" y="0"/>
                    </a:cubicBezTo>
                  </a:path>
                </a:pathLst>
              </a:custGeom>
              <a:noFill/>
              <a:ln w="88900">
                <a:solidFill>
                  <a:srgbClr val="FFFF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31" name="Freeform 30"/>
              <p:cNvSpPr/>
              <p:nvPr/>
            </p:nvSpPr>
            <p:spPr>
              <a:xfrm>
                <a:off x="4657485" y="4773376"/>
                <a:ext cx="318624" cy="43320"/>
              </a:xfrm>
              <a:custGeom>
                <a:avLst/>
                <a:gdLst>
                  <a:gd name="connsiteX0" fmla="*/ 0 w 318976"/>
                  <a:gd name="connsiteY0" fmla="*/ 42531 h 42531"/>
                  <a:gd name="connsiteX1" fmla="*/ 318976 w 318976"/>
                  <a:gd name="connsiteY1" fmla="*/ 0 h 42531"/>
                </a:gdLst>
                <a:ahLst/>
                <a:cxnLst>
                  <a:cxn ang="0">
                    <a:pos x="connsiteX0" y="connsiteY0"/>
                  </a:cxn>
                  <a:cxn ang="0">
                    <a:pos x="connsiteX1" y="connsiteY1"/>
                  </a:cxn>
                </a:cxnLst>
                <a:rect l="l" t="t" r="r" b="b"/>
                <a:pathLst>
                  <a:path w="318976" h="42531">
                    <a:moveTo>
                      <a:pt x="0" y="42531"/>
                    </a:moveTo>
                    <a:lnTo>
                      <a:pt x="318976" y="0"/>
                    </a:lnTo>
                  </a:path>
                </a:pathLst>
              </a:custGeom>
              <a:noFill/>
              <a:ln w="889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35" name="Freeform 34"/>
              <p:cNvSpPr/>
              <p:nvPr/>
            </p:nvSpPr>
            <p:spPr>
              <a:xfrm>
                <a:off x="6145307" y="3307281"/>
                <a:ext cx="21880" cy="243672"/>
              </a:xfrm>
              <a:custGeom>
                <a:avLst/>
                <a:gdLst>
                  <a:gd name="connsiteX0" fmla="*/ 0 w 21265"/>
                  <a:gd name="connsiteY0" fmla="*/ 244549 h 244549"/>
                  <a:gd name="connsiteX1" fmla="*/ 21265 w 21265"/>
                  <a:gd name="connsiteY1" fmla="*/ 0 h 244549"/>
                </a:gdLst>
                <a:ahLst/>
                <a:cxnLst>
                  <a:cxn ang="0">
                    <a:pos x="connsiteX0" y="connsiteY0"/>
                  </a:cxn>
                  <a:cxn ang="0">
                    <a:pos x="connsiteX1" y="connsiteY1"/>
                  </a:cxn>
                </a:cxnLst>
                <a:rect l="l" t="t" r="r" b="b"/>
                <a:pathLst>
                  <a:path w="21265" h="244549">
                    <a:moveTo>
                      <a:pt x="0" y="244549"/>
                    </a:moveTo>
                    <a:lnTo>
                      <a:pt x="21265" y="0"/>
                    </a:lnTo>
                  </a:path>
                </a:pathLst>
              </a:custGeom>
              <a:noFill/>
              <a:ln w="889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61" name="Freeform 60"/>
              <p:cNvSpPr/>
              <p:nvPr/>
            </p:nvSpPr>
            <p:spPr>
              <a:xfrm>
                <a:off x="6164451" y="2328530"/>
                <a:ext cx="1020143" cy="978751"/>
              </a:xfrm>
              <a:custGeom>
                <a:avLst/>
                <a:gdLst>
                  <a:gd name="connsiteX0" fmla="*/ 0 w 1020726"/>
                  <a:gd name="connsiteY0" fmla="*/ 978196 h 978196"/>
                  <a:gd name="connsiteX1" fmla="*/ 191386 w 1020726"/>
                  <a:gd name="connsiteY1" fmla="*/ 446568 h 978196"/>
                  <a:gd name="connsiteX2" fmla="*/ 1020726 w 1020726"/>
                  <a:gd name="connsiteY2" fmla="*/ 0 h 978196"/>
                </a:gdLst>
                <a:ahLst/>
                <a:cxnLst>
                  <a:cxn ang="0">
                    <a:pos x="connsiteX0" y="connsiteY0"/>
                  </a:cxn>
                  <a:cxn ang="0">
                    <a:pos x="connsiteX1" y="connsiteY1"/>
                  </a:cxn>
                  <a:cxn ang="0">
                    <a:pos x="connsiteX2" y="connsiteY2"/>
                  </a:cxn>
                </a:cxnLst>
                <a:rect l="l" t="t" r="r" b="b"/>
                <a:pathLst>
                  <a:path w="1020726" h="978196">
                    <a:moveTo>
                      <a:pt x="0" y="978196"/>
                    </a:moveTo>
                    <a:cubicBezTo>
                      <a:pt x="10632" y="793898"/>
                      <a:pt x="21265" y="609601"/>
                      <a:pt x="191386" y="446568"/>
                    </a:cubicBezTo>
                    <a:cubicBezTo>
                      <a:pt x="361507" y="283535"/>
                      <a:pt x="691116" y="141767"/>
                      <a:pt x="1020726" y="0"/>
                    </a:cubicBezTo>
                  </a:path>
                </a:pathLst>
              </a:custGeom>
              <a:noFill/>
              <a:ln w="88900">
                <a:solidFill>
                  <a:srgbClr val="99FF6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grpSp>
      </p:grpSp>
      <p:grpSp>
        <p:nvGrpSpPr>
          <p:cNvPr id="9" name="Group 43"/>
          <p:cNvGrpSpPr>
            <a:grpSpLocks/>
          </p:cNvGrpSpPr>
          <p:nvPr/>
        </p:nvGrpSpPr>
        <p:grpSpPr bwMode="auto">
          <a:xfrm>
            <a:off x="1314450" y="796925"/>
            <a:ext cx="2446338" cy="1327150"/>
            <a:chOff x="1296540" y="300239"/>
            <a:chExt cx="2447273" cy="1327967"/>
          </a:xfrm>
        </p:grpSpPr>
        <p:sp>
          <p:nvSpPr>
            <p:cNvPr id="45" name="Oval 44"/>
            <p:cNvSpPr/>
            <p:nvPr/>
          </p:nvSpPr>
          <p:spPr>
            <a:xfrm>
              <a:off x="1769796" y="729128"/>
              <a:ext cx="1283190" cy="899078"/>
            </a:xfrm>
            <a:prstGeom prst="ellipse">
              <a:avLst/>
            </a:prstGeom>
            <a:solidFill>
              <a:srgbClr val="660066">
                <a:alpha val="7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31781" name="TextBox 45"/>
            <p:cNvSpPr txBox="1">
              <a:spLocks noChangeArrowheads="1"/>
            </p:cNvSpPr>
            <p:nvPr/>
          </p:nvSpPr>
          <p:spPr bwMode="auto">
            <a:xfrm>
              <a:off x="1296540" y="300239"/>
              <a:ext cx="24472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CA" altLang="en-US" sz="2200">
                  <a:solidFill>
                    <a:srgbClr val="944C94"/>
                  </a:solidFill>
                  <a:cs typeface="Arial" panose="020B0604020202020204" pitchFamily="34" charset="0"/>
                </a:rPr>
                <a:t>RNA Polymerase</a:t>
              </a:r>
            </a:p>
          </p:txBody>
        </p:sp>
      </p:grpSp>
      <p:grpSp>
        <p:nvGrpSpPr>
          <p:cNvPr id="12" name="Group 25"/>
          <p:cNvGrpSpPr>
            <a:grpSpLocks/>
          </p:cNvGrpSpPr>
          <p:nvPr/>
        </p:nvGrpSpPr>
        <p:grpSpPr bwMode="auto">
          <a:xfrm>
            <a:off x="3632200" y="2379663"/>
            <a:ext cx="5424488" cy="4502150"/>
            <a:chOff x="3632239" y="1884909"/>
            <a:chExt cx="5424983" cy="4503022"/>
          </a:xfrm>
        </p:grpSpPr>
        <p:grpSp>
          <p:nvGrpSpPr>
            <p:cNvPr id="31760" name="Group 23"/>
            <p:cNvGrpSpPr>
              <a:grpSpLocks/>
            </p:cNvGrpSpPr>
            <p:nvPr/>
          </p:nvGrpSpPr>
          <p:grpSpPr bwMode="auto">
            <a:xfrm>
              <a:off x="3632239" y="1884909"/>
              <a:ext cx="5424983" cy="4503022"/>
              <a:chOff x="3632239" y="1884909"/>
              <a:chExt cx="5424983" cy="4503022"/>
            </a:xfrm>
          </p:grpSpPr>
          <p:grpSp>
            <p:nvGrpSpPr>
              <p:cNvPr id="31762" name="Group 64"/>
              <p:cNvGrpSpPr>
                <a:grpSpLocks/>
              </p:cNvGrpSpPr>
              <p:nvPr/>
            </p:nvGrpSpPr>
            <p:grpSpPr bwMode="auto">
              <a:xfrm>
                <a:off x="3632239" y="4014627"/>
                <a:ext cx="1018555" cy="1068847"/>
                <a:chOff x="4531523" y="3339972"/>
                <a:chExt cx="1018555" cy="1068847"/>
              </a:xfrm>
            </p:grpSpPr>
            <p:sp>
              <p:nvSpPr>
                <p:cNvPr id="63" name="Oval 62"/>
                <p:cNvSpPr/>
                <p:nvPr/>
              </p:nvSpPr>
              <p:spPr>
                <a:xfrm rot="20640000">
                  <a:off x="4531523" y="3339503"/>
                  <a:ext cx="717616" cy="414418"/>
                </a:xfrm>
                <a:prstGeom prst="ellipse">
                  <a:avLst/>
                </a:prstGeom>
                <a:solidFill>
                  <a:srgbClr val="FFC0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64" name="Oval 63"/>
                <p:cNvSpPr/>
                <p:nvPr/>
              </p:nvSpPr>
              <p:spPr>
                <a:xfrm rot="20658459">
                  <a:off x="4577565" y="3723752"/>
                  <a:ext cx="973226" cy="684346"/>
                </a:xfrm>
                <a:prstGeom prst="ellipse">
                  <a:avLst/>
                </a:prstGeom>
                <a:solidFill>
                  <a:srgbClr val="FFC0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grpSp>
          <p:grpSp>
            <p:nvGrpSpPr>
              <p:cNvPr id="31763" name="Group 65"/>
              <p:cNvGrpSpPr>
                <a:grpSpLocks/>
              </p:cNvGrpSpPr>
              <p:nvPr/>
            </p:nvGrpSpPr>
            <p:grpSpPr bwMode="auto">
              <a:xfrm rot="-416220">
                <a:off x="5413053" y="2838939"/>
                <a:ext cx="1018555" cy="1068847"/>
                <a:chOff x="4531523" y="3339972"/>
                <a:chExt cx="1018555" cy="1068847"/>
              </a:xfrm>
            </p:grpSpPr>
            <p:sp>
              <p:nvSpPr>
                <p:cNvPr id="67" name="Oval 66"/>
                <p:cNvSpPr/>
                <p:nvPr/>
              </p:nvSpPr>
              <p:spPr>
                <a:xfrm rot="20640000">
                  <a:off x="4530964" y="3338040"/>
                  <a:ext cx="708090" cy="414418"/>
                </a:xfrm>
                <a:prstGeom prst="ellipse">
                  <a:avLst/>
                </a:prstGeom>
                <a:solidFill>
                  <a:srgbClr val="FFC0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68" name="Oval 67"/>
                <p:cNvSpPr/>
                <p:nvPr/>
              </p:nvSpPr>
              <p:spPr>
                <a:xfrm rot="20658459">
                  <a:off x="4577755" y="3721760"/>
                  <a:ext cx="963700" cy="681170"/>
                </a:xfrm>
                <a:prstGeom prst="ellipse">
                  <a:avLst/>
                </a:prstGeom>
                <a:solidFill>
                  <a:srgbClr val="FFC0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grpSp>
          <p:grpSp>
            <p:nvGrpSpPr>
              <p:cNvPr id="31764" name="Group 68"/>
              <p:cNvGrpSpPr>
                <a:grpSpLocks/>
              </p:cNvGrpSpPr>
              <p:nvPr/>
            </p:nvGrpSpPr>
            <p:grpSpPr bwMode="auto">
              <a:xfrm rot="-3637898">
                <a:off x="6398768" y="1859763"/>
                <a:ext cx="1018555" cy="1068847"/>
                <a:chOff x="4531523" y="3339972"/>
                <a:chExt cx="1018555" cy="1068847"/>
              </a:xfrm>
            </p:grpSpPr>
            <p:sp>
              <p:nvSpPr>
                <p:cNvPr id="70" name="Oval 69"/>
                <p:cNvSpPr/>
                <p:nvPr/>
              </p:nvSpPr>
              <p:spPr>
                <a:xfrm rot="20640000">
                  <a:off x="4532861" y="3338795"/>
                  <a:ext cx="714513" cy="414376"/>
                </a:xfrm>
                <a:prstGeom prst="ellipse">
                  <a:avLst/>
                </a:prstGeom>
                <a:solidFill>
                  <a:srgbClr val="FFC0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71" name="Oval 70"/>
                <p:cNvSpPr/>
                <p:nvPr/>
              </p:nvSpPr>
              <p:spPr>
                <a:xfrm rot="20658459">
                  <a:off x="4578386" y="3723888"/>
                  <a:ext cx="970150" cy="684276"/>
                </a:xfrm>
                <a:prstGeom prst="ellipse">
                  <a:avLst/>
                </a:prstGeom>
                <a:solidFill>
                  <a:srgbClr val="FFC0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grpSp>
          <p:sp>
            <p:nvSpPr>
              <p:cNvPr id="74" name="Freeform 73"/>
              <p:cNvSpPr/>
              <p:nvPr/>
            </p:nvSpPr>
            <p:spPr>
              <a:xfrm>
                <a:off x="4189503" y="4831880"/>
                <a:ext cx="750956" cy="662115"/>
              </a:xfrm>
              <a:custGeom>
                <a:avLst/>
                <a:gdLst>
                  <a:gd name="connsiteX0" fmla="*/ 0 w 750627"/>
                  <a:gd name="connsiteY0" fmla="*/ 0 h 662521"/>
                  <a:gd name="connsiteX1" fmla="*/ 95534 w 750627"/>
                  <a:gd name="connsiteY1" fmla="*/ 382138 h 662521"/>
                  <a:gd name="connsiteX2" fmla="*/ 368489 w 750627"/>
                  <a:gd name="connsiteY2" fmla="*/ 382138 h 662521"/>
                  <a:gd name="connsiteX3" fmla="*/ 436728 w 750627"/>
                  <a:gd name="connsiteY3" fmla="*/ 627797 h 662521"/>
                  <a:gd name="connsiteX4" fmla="*/ 750627 w 750627"/>
                  <a:gd name="connsiteY4" fmla="*/ 655093 h 662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662521">
                    <a:moveTo>
                      <a:pt x="0" y="0"/>
                    </a:moveTo>
                    <a:cubicBezTo>
                      <a:pt x="17059" y="159224"/>
                      <a:pt x="34119" y="318448"/>
                      <a:pt x="95534" y="382138"/>
                    </a:cubicBezTo>
                    <a:cubicBezTo>
                      <a:pt x="156949" y="445828"/>
                      <a:pt x="311623" y="341195"/>
                      <a:pt x="368489" y="382138"/>
                    </a:cubicBezTo>
                    <a:cubicBezTo>
                      <a:pt x="425355" y="423081"/>
                      <a:pt x="373038" y="582305"/>
                      <a:pt x="436728" y="627797"/>
                    </a:cubicBezTo>
                    <a:cubicBezTo>
                      <a:pt x="500418" y="673289"/>
                      <a:pt x="625522" y="664191"/>
                      <a:pt x="750627" y="655093"/>
                    </a:cubicBezTo>
                  </a:path>
                </a:pathLst>
              </a:custGeom>
              <a:noFill/>
              <a:ln w="50800">
                <a:solidFill>
                  <a:srgbClr val="CC33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75" name="Freeform 74"/>
              <p:cNvSpPr/>
              <p:nvPr/>
            </p:nvSpPr>
            <p:spPr>
              <a:xfrm rot="20708187">
                <a:off x="6134367" y="3563221"/>
                <a:ext cx="750957" cy="663704"/>
              </a:xfrm>
              <a:custGeom>
                <a:avLst/>
                <a:gdLst>
                  <a:gd name="connsiteX0" fmla="*/ 0 w 750627"/>
                  <a:gd name="connsiteY0" fmla="*/ 0 h 662521"/>
                  <a:gd name="connsiteX1" fmla="*/ 95534 w 750627"/>
                  <a:gd name="connsiteY1" fmla="*/ 382138 h 662521"/>
                  <a:gd name="connsiteX2" fmla="*/ 368489 w 750627"/>
                  <a:gd name="connsiteY2" fmla="*/ 382138 h 662521"/>
                  <a:gd name="connsiteX3" fmla="*/ 436728 w 750627"/>
                  <a:gd name="connsiteY3" fmla="*/ 627797 h 662521"/>
                  <a:gd name="connsiteX4" fmla="*/ 750627 w 750627"/>
                  <a:gd name="connsiteY4" fmla="*/ 655093 h 662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662521">
                    <a:moveTo>
                      <a:pt x="0" y="0"/>
                    </a:moveTo>
                    <a:cubicBezTo>
                      <a:pt x="17059" y="159224"/>
                      <a:pt x="34119" y="318448"/>
                      <a:pt x="95534" y="382138"/>
                    </a:cubicBezTo>
                    <a:cubicBezTo>
                      <a:pt x="156949" y="445828"/>
                      <a:pt x="311623" y="341195"/>
                      <a:pt x="368489" y="382138"/>
                    </a:cubicBezTo>
                    <a:cubicBezTo>
                      <a:pt x="425355" y="423081"/>
                      <a:pt x="373038" y="582305"/>
                      <a:pt x="436728" y="627797"/>
                    </a:cubicBezTo>
                    <a:cubicBezTo>
                      <a:pt x="500418" y="673289"/>
                      <a:pt x="625522" y="664191"/>
                      <a:pt x="750627" y="655093"/>
                    </a:cubicBezTo>
                  </a:path>
                </a:pathLst>
              </a:custGeom>
              <a:noFill/>
              <a:ln w="50800">
                <a:solidFill>
                  <a:srgbClr val="FFFF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76" name="Freeform 75"/>
              <p:cNvSpPr/>
              <p:nvPr/>
            </p:nvSpPr>
            <p:spPr>
              <a:xfrm rot="5687239" flipV="1">
                <a:off x="7111525" y="2611365"/>
                <a:ext cx="749445" cy="662047"/>
              </a:xfrm>
              <a:custGeom>
                <a:avLst/>
                <a:gdLst>
                  <a:gd name="connsiteX0" fmla="*/ 0 w 750627"/>
                  <a:gd name="connsiteY0" fmla="*/ 0 h 662521"/>
                  <a:gd name="connsiteX1" fmla="*/ 95534 w 750627"/>
                  <a:gd name="connsiteY1" fmla="*/ 382138 h 662521"/>
                  <a:gd name="connsiteX2" fmla="*/ 368489 w 750627"/>
                  <a:gd name="connsiteY2" fmla="*/ 382138 h 662521"/>
                  <a:gd name="connsiteX3" fmla="*/ 436728 w 750627"/>
                  <a:gd name="connsiteY3" fmla="*/ 627797 h 662521"/>
                  <a:gd name="connsiteX4" fmla="*/ 750627 w 750627"/>
                  <a:gd name="connsiteY4" fmla="*/ 655093 h 662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662521">
                    <a:moveTo>
                      <a:pt x="0" y="0"/>
                    </a:moveTo>
                    <a:cubicBezTo>
                      <a:pt x="17059" y="159224"/>
                      <a:pt x="34119" y="318448"/>
                      <a:pt x="95534" y="382138"/>
                    </a:cubicBezTo>
                    <a:cubicBezTo>
                      <a:pt x="156949" y="445828"/>
                      <a:pt x="311623" y="341195"/>
                      <a:pt x="368489" y="382138"/>
                    </a:cubicBezTo>
                    <a:cubicBezTo>
                      <a:pt x="425355" y="423081"/>
                      <a:pt x="373038" y="582305"/>
                      <a:pt x="436728" y="627797"/>
                    </a:cubicBezTo>
                    <a:cubicBezTo>
                      <a:pt x="500418" y="673289"/>
                      <a:pt x="625522" y="664191"/>
                      <a:pt x="750627" y="655093"/>
                    </a:cubicBezTo>
                  </a:path>
                </a:pathLst>
              </a:custGeom>
              <a:noFill/>
              <a:ln w="50800">
                <a:solidFill>
                  <a:srgbClr val="99FF6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77" name="Oval 76"/>
              <p:cNvSpPr/>
              <p:nvPr/>
            </p:nvSpPr>
            <p:spPr>
              <a:xfrm>
                <a:off x="4676909" y="5649600"/>
                <a:ext cx="914483" cy="738331"/>
              </a:xfrm>
              <a:prstGeom prst="ellipse">
                <a:avLst/>
              </a:prstGeom>
              <a:solidFill>
                <a:srgbClr val="CC33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sz="2200">
                  <a:cs typeface="Arial" panose="020B0604020202020204" pitchFamily="34" charset="0"/>
                </a:endParaRPr>
              </a:p>
            </p:txBody>
          </p:sp>
          <p:sp>
            <p:nvSpPr>
              <p:cNvPr id="78" name="Oval 77"/>
              <p:cNvSpPr/>
              <p:nvPr/>
            </p:nvSpPr>
            <p:spPr>
              <a:xfrm>
                <a:off x="6474123" y="4401583"/>
                <a:ext cx="758894" cy="595428"/>
              </a:xfrm>
              <a:prstGeom prst="ellipse">
                <a:avLst/>
              </a:prstGeom>
              <a:solidFill>
                <a:srgbClr val="FFFF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sz="2200">
                  <a:cs typeface="Arial" panose="020B0604020202020204" pitchFamily="34" charset="0"/>
                </a:endParaRPr>
              </a:p>
            </p:txBody>
          </p:sp>
          <p:sp>
            <p:nvSpPr>
              <p:cNvPr id="79" name="Oval 78"/>
              <p:cNvSpPr/>
              <p:nvPr/>
            </p:nvSpPr>
            <p:spPr>
              <a:xfrm>
                <a:off x="8055418" y="2878876"/>
                <a:ext cx="695388" cy="512861"/>
              </a:xfrm>
              <a:prstGeom prst="ellipse">
                <a:avLst/>
              </a:prstGeom>
              <a:solidFill>
                <a:srgbClr val="99FF66"/>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31771" name="TextBox 7"/>
              <p:cNvSpPr txBox="1">
                <a:spLocks noChangeArrowheads="1"/>
              </p:cNvSpPr>
              <p:nvPr/>
            </p:nvSpPr>
            <p:spPr bwMode="auto">
              <a:xfrm>
                <a:off x="5551341" y="5812051"/>
                <a:ext cx="19287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a:cs typeface="Arial" panose="020B0604020202020204" pitchFamily="34" charset="0"/>
                  </a:rPr>
                  <a:t>β-galactosidase</a:t>
                </a:r>
                <a:endParaRPr lang="en-CA" altLang="en-US">
                  <a:cs typeface="Arial" panose="020B0604020202020204" pitchFamily="34" charset="0"/>
                </a:endParaRPr>
              </a:p>
            </p:txBody>
          </p:sp>
          <p:sp>
            <p:nvSpPr>
              <p:cNvPr id="31772" name="TextBox 13"/>
              <p:cNvSpPr txBox="1">
                <a:spLocks noChangeArrowheads="1"/>
              </p:cNvSpPr>
              <p:nvPr/>
            </p:nvSpPr>
            <p:spPr bwMode="auto">
              <a:xfrm>
                <a:off x="5756688" y="4972337"/>
                <a:ext cx="21210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a:cs typeface="Arial" panose="020B0604020202020204" pitchFamily="34" charset="0"/>
                  </a:rPr>
                  <a:t>lactose permease</a:t>
                </a:r>
                <a:endParaRPr lang="en-CA" altLang="en-US">
                  <a:cs typeface="Arial" panose="020B0604020202020204" pitchFamily="34" charset="0"/>
                </a:endParaRPr>
              </a:p>
            </p:txBody>
          </p:sp>
          <p:sp>
            <p:nvSpPr>
              <p:cNvPr id="31773" name="TextBox 14"/>
              <p:cNvSpPr txBox="1">
                <a:spLocks noChangeArrowheads="1"/>
              </p:cNvSpPr>
              <p:nvPr/>
            </p:nvSpPr>
            <p:spPr bwMode="auto">
              <a:xfrm>
                <a:off x="7115665" y="3422047"/>
                <a:ext cx="194155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eaLnBrk="1" hangingPunct="1"/>
                <a:r>
                  <a:rPr lang="en-US" altLang="en-US">
                    <a:cs typeface="Arial" panose="020B0604020202020204" pitchFamily="34" charset="0"/>
                  </a:rPr>
                  <a:t>Thiogalactoside</a:t>
                </a:r>
              </a:p>
              <a:p>
                <a:pPr algn="ctr" eaLnBrk="1" hangingPunct="1"/>
                <a:r>
                  <a:rPr lang="en-US" altLang="en-US">
                    <a:cs typeface="Arial" panose="020B0604020202020204" pitchFamily="34" charset="0"/>
                  </a:rPr>
                  <a:t>transacetylase</a:t>
                </a:r>
                <a:endParaRPr lang="en-CA" altLang="en-US">
                  <a:cs typeface="Arial" panose="020B0604020202020204" pitchFamily="34" charset="0"/>
                </a:endParaRPr>
              </a:p>
            </p:txBody>
          </p:sp>
        </p:grpSp>
        <p:sp>
          <p:nvSpPr>
            <p:cNvPr id="31761" name="TextBox 24"/>
            <p:cNvSpPr txBox="1">
              <a:spLocks noChangeArrowheads="1"/>
            </p:cNvSpPr>
            <p:nvPr/>
          </p:nvSpPr>
          <p:spPr bwMode="auto">
            <a:xfrm>
              <a:off x="3931135" y="3334464"/>
              <a:ext cx="15504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CA" altLang="en-US" sz="2200">
                  <a:solidFill>
                    <a:srgbClr val="FFC000"/>
                  </a:solidFill>
                  <a:cs typeface="Arial" panose="020B0604020202020204" pitchFamily="34" charset="0"/>
                </a:rPr>
                <a:t>Ribosome</a:t>
              </a:r>
            </a:p>
          </p:txBody>
        </p:sp>
      </p:grpSp>
      <p:sp>
        <p:nvSpPr>
          <p:cNvPr id="31759" name="TextBox 48"/>
          <p:cNvSpPr txBox="1">
            <a:spLocks noChangeArrowheads="1"/>
          </p:cNvSpPr>
          <p:nvPr/>
        </p:nvSpPr>
        <p:spPr bwMode="auto">
          <a:xfrm>
            <a:off x="1162050" y="98425"/>
            <a:ext cx="703421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3200"/>
              <a:t>Functional Outcome of Lac Operon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5.55556E-7 -7.40741E-7 L 0.59167 -0.00046 " pathEditMode="relative" rAng="0" ptsTypes="AA">
                                      <p:cBhvr>
                                        <p:cTn id="6" dur="2000" fill="hold"/>
                                        <p:tgtEl>
                                          <p:spTgt spid="9"/>
                                        </p:tgtEl>
                                        <p:attrNameLst>
                                          <p:attrName>ppt_x</p:attrName>
                                          <p:attrName>ppt_y</p:attrName>
                                        </p:attrNameLst>
                                      </p:cBhvr>
                                      <p:rCtr x="2958300" y="-2300"/>
                                    </p:animMotion>
                                  </p:childTnLst>
                                </p:cTn>
                              </p:par>
                            </p:childTnLst>
                          </p:cTn>
                        </p:par>
                        <p:par>
                          <p:cTn id="7" fill="hold" nodeType="afterGroup">
                            <p:stCondLst>
                              <p:cond delay="2000"/>
                            </p:stCondLst>
                            <p:childTnLst>
                              <p:par>
                                <p:cTn id="8" presetID="1" presetClass="entr" presetSubtype="0" fill="hold"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par>
                                <p:cTn id="10" presetID="1"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2514600" y="3157538"/>
            <a:ext cx="684213" cy="246062"/>
          </a:xfrm>
          <a:prstGeom prst="rect">
            <a:avLst/>
          </a:prstGeom>
          <a:solidFill>
            <a:srgbClr val="008000">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16" name="Rectangle 15"/>
          <p:cNvSpPr/>
          <p:nvPr/>
        </p:nvSpPr>
        <p:spPr>
          <a:xfrm>
            <a:off x="3106738" y="3157538"/>
            <a:ext cx="617537" cy="246062"/>
          </a:xfrm>
          <a:prstGeom prst="rect">
            <a:avLst/>
          </a:prstGeom>
          <a:solidFill>
            <a:srgbClr val="FF0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32772" name="TextBox 17"/>
          <p:cNvSpPr txBox="1">
            <a:spLocks noChangeArrowheads="1"/>
          </p:cNvSpPr>
          <p:nvPr/>
        </p:nvSpPr>
        <p:spPr bwMode="auto">
          <a:xfrm>
            <a:off x="2754313" y="3527425"/>
            <a:ext cx="158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a:cs typeface="Arial" panose="020B0604020202020204" pitchFamily="34" charset="0"/>
              </a:rPr>
              <a:t>Lac operator</a:t>
            </a:r>
          </a:p>
        </p:txBody>
      </p:sp>
      <p:grpSp>
        <p:nvGrpSpPr>
          <p:cNvPr id="32773" name="Group 68"/>
          <p:cNvGrpSpPr>
            <a:grpSpLocks/>
          </p:cNvGrpSpPr>
          <p:nvPr/>
        </p:nvGrpSpPr>
        <p:grpSpPr bwMode="auto">
          <a:xfrm>
            <a:off x="3135313" y="2563813"/>
            <a:ext cx="565150" cy="585787"/>
            <a:chOff x="3290516" y="2275814"/>
            <a:chExt cx="564810" cy="586932"/>
          </a:xfrm>
        </p:grpSpPr>
        <p:sp>
          <p:nvSpPr>
            <p:cNvPr id="3" name="Oval 2"/>
            <p:cNvSpPr>
              <a:spLocks noChangeAspect="1"/>
            </p:cNvSpPr>
            <p:nvPr/>
          </p:nvSpPr>
          <p:spPr>
            <a:xfrm>
              <a:off x="3290516" y="2275814"/>
              <a:ext cx="323655" cy="324483"/>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25" name="Oval 24"/>
            <p:cNvSpPr>
              <a:spLocks noChangeAspect="1"/>
            </p:cNvSpPr>
            <p:nvPr/>
          </p:nvSpPr>
          <p:spPr>
            <a:xfrm>
              <a:off x="3531671" y="2275814"/>
              <a:ext cx="323655" cy="324483"/>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26" name="Oval 25"/>
            <p:cNvSpPr>
              <a:spLocks noChangeAspect="1"/>
            </p:cNvSpPr>
            <p:nvPr/>
          </p:nvSpPr>
          <p:spPr>
            <a:xfrm>
              <a:off x="3290516" y="2538263"/>
              <a:ext cx="323655" cy="324483"/>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28" name="Oval 27"/>
            <p:cNvSpPr>
              <a:spLocks noChangeAspect="1"/>
            </p:cNvSpPr>
            <p:nvPr/>
          </p:nvSpPr>
          <p:spPr>
            <a:xfrm>
              <a:off x="3531671" y="2538263"/>
              <a:ext cx="323655" cy="324483"/>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grpSp>
      <p:sp>
        <p:nvSpPr>
          <p:cNvPr id="32774" name="TextBox 28"/>
          <p:cNvSpPr txBox="1">
            <a:spLocks noChangeArrowheads="1"/>
          </p:cNvSpPr>
          <p:nvPr/>
        </p:nvSpPr>
        <p:spPr bwMode="auto">
          <a:xfrm>
            <a:off x="3302000" y="2084388"/>
            <a:ext cx="1709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a:solidFill>
                  <a:srgbClr val="3D3DFF"/>
                </a:solidFill>
                <a:cs typeface="Arial" panose="020B0604020202020204" pitchFamily="34" charset="0"/>
              </a:rPr>
              <a:t>Lac repressor</a:t>
            </a:r>
          </a:p>
        </p:txBody>
      </p:sp>
      <p:sp>
        <p:nvSpPr>
          <p:cNvPr id="52" name="Rectangle 51"/>
          <p:cNvSpPr/>
          <p:nvPr/>
        </p:nvSpPr>
        <p:spPr>
          <a:xfrm>
            <a:off x="3859213" y="3159125"/>
            <a:ext cx="2159000" cy="246063"/>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53" name="Rectangle 52"/>
          <p:cNvSpPr/>
          <p:nvPr/>
        </p:nvSpPr>
        <p:spPr>
          <a:xfrm>
            <a:off x="6099175" y="3159125"/>
            <a:ext cx="1331913" cy="246063"/>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54" name="Rectangle 53"/>
          <p:cNvSpPr/>
          <p:nvPr/>
        </p:nvSpPr>
        <p:spPr>
          <a:xfrm>
            <a:off x="7505700" y="3159125"/>
            <a:ext cx="1081088" cy="246063"/>
          </a:xfrm>
          <a:prstGeom prst="rect">
            <a:avLst/>
          </a:prstGeom>
          <a:solidFill>
            <a:srgbClr val="CCFFC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32778" name="TextBox 54"/>
          <p:cNvSpPr txBox="1">
            <a:spLocks noChangeArrowheads="1"/>
          </p:cNvSpPr>
          <p:nvPr/>
        </p:nvSpPr>
        <p:spPr bwMode="auto">
          <a:xfrm>
            <a:off x="4608513" y="3094038"/>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i="1">
                <a:cs typeface="Arial" panose="020B0604020202020204" pitchFamily="34" charset="0"/>
              </a:rPr>
              <a:t>lacZ</a:t>
            </a:r>
          </a:p>
        </p:txBody>
      </p:sp>
      <p:sp>
        <p:nvSpPr>
          <p:cNvPr id="32779" name="TextBox 55"/>
          <p:cNvSpPr txBox="1">
            <a:spLocks noChangeArrowheads="1"/>
          </p:cNvSpPr>
          <p:nvPr/>
        </p:nvSpPr>
        <p:spPr bwMode="auto">
          <a:xfrm>
            <a:off x="6446838" y="3084513"/>
            <a:ext cx="677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i="1">
                <a:cs typeface="Arial" panose="020B0604020202020204" pitchFamily="34" charset="0"/>
              </a:rPr>
              <a:t>lacY</a:t>
            </a:r>
          </a:p>
        </p:txBody>
      </p:sp>
      <p:sp>
        <p:nvSpPr>
          <p:cNvPr id="32780" name="TextBox 56"/>
          <p:cNvSpPr txBox="1">
            <a:spLocks noChangeArrowheads="1"/>
          </p:cNvSpPr>
          <p:nvPr/>
        </p:nvSpPr>
        <p:spPr bwMode="auto">
          <a:xfrm>
            <a:off x="7764463" y="30845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i="1">
                <a:cs typeface="Arial" panose="020B0604020202020204" pitchFamily="34" charset="0"/>
              </a:rPr>
              <a:t>lacA</a:t>
            </a:r>
          </a:p>
        </p:txBody>
      </p:sp>
      <p:sp>
        <p:nvSpPr>
          <p:cNvPr id="32781" name="TextBox 57"/>
          <p:cNvSpPr txBox="1">
            <a:spLocks noChangeArrowheads="1"/>
          </p:cNvSpPr>
          <p:nvPr/>
        </p:nvSpPr>
        <p:spPr bwMode="auto">
          <a:xfrm>
            <a:off x="5478463" y="3465513"/>
            <a:ext cx="17557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200">
                <a:cs typeface="Arial" panose="020B0604020202020204" pitchFamily="34" charset="0"/>
              </a:rPr>
              <a:t>Lac Operon</a:t>
            </a:r>
          </a:p>
        </p:txBody>
      </p:sp>
      <p:grpSp>
        <p:nvGrpSpPr>
          <p:cNvPr id="32782" name="Group 58"/>
          <p:cNvGrpSpPr>
            <a:grpSpLocks/>
          </p:cNvGrpSpPr>
          <p:nvPr/>
        </p:nvGrpSpPr>
        <p:grpSpPr bwMode="auto">
          <a:xfrm>
            <a:off x="457200" y="3159125"/>
            <a:ext cx="8229600" cy="231775"/>
            <a:chOff x="455557" y="2837707"/>
            <a:chExt cx="8229600" cy="231600"/>
          </a:xfrm>
        </p:grpSpPr>
        <p:cxnSp>
          <p:nvCxnSpPr>
            <p:cNvPr id="60" name="Straight Connector 59"/>
            <p:cNvCxnSpPr/>
            <p:nvPr/>
          </p:nvCxnSpPr>
          <p:spPr>
            <a:xfrm flipV="1">
              <a:off x="455557" y="2837707"/>
              <a:ext cx="8229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V="1">
              <a:off x="455557" y="3069307"/>
              <a:ext cx="8229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7" name="Oval 66"/>
          <p:cNvSpPr/>
          <p:nvPr/>
        </p:nvSpPr>
        <p:spPr>
          <a:xfrm rot="19162646">
            <a:off x="1989138" y="2162175"/>
            <a:ext cx="1281112" cy="898525"/>
          </a:xfrm>
          <a:prstGeom prst="ellipse">
            <a:avLst/>
          </a:prstGeom>
          <a:solidFill>
            <a:srgbClr val="660066">
              <a:alpha val="7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32784" name="TextBox 67"/>
          <p:cNvSpPr txBox="1">
            <a:spLocks noChangeArrowheads="1"/>
          </p:cNvSpPr>
          <p:nvPr/>
        </p:nvSpPr>
        <p:spPr bwMode="auto">
          <a:xfrm>
            <a:off x="1392238" y="1503363"/>
            <a:ext cx="24479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CA" altLang="en-US" sz="2200">
                <a:solidFill>
                  <a:srgbClr val="944C94"/>
                </a:solidFill>
                <a:cs typeface="Arial" panose="020B0604020202020204" pitchFamily="34" charset="0"/>
              </a:rPr>
              <a:t>RNA Polymerase</a:t>
            </a:r>
          </a:p>
        </p:txBody>
      </p:sp>
      <p:sp>
        <p:nvSpPr>
          <p:cNvPr id="32785" name="Title 1"/>
          <p:cNvSpPr>
            <a:spLocks noGrp="1"/>
          </p:cNvSpPr>
          <p:nvPr>
            <p:ph type="title"/>
          </p:nvPr>
        </p:nvSpPr>
        <p:spPr>
          <a:xfrm>
            <a:off x="506413" y="47625"/>
            <a:ext cx="8118475" cy="1143000"/>
          </a:xfrm>
        </p:spPr>
        <p:txBody>
          <a:bodyPr/>
          <a:lstStyle/>
          <a:p>
            <a:r>
              <a:rPr lang="en-US" altLang="en-US" sz="2800" b="1">
                <a:cs typeface="Arial" panose="020B0604020202020204" pitchFamily="34" charset="0"/>
              </a:rPr>
              <a:t>Lac repressor is a negative regulator of the Lac operon</a:t>
            </a:r>
          </a:p>
        </p:txBody>
      </p:sp>
      <p:graphicFrame>
        <p:nvGraphicFramePr>
          <p:cNvPr id="75" name="Table 74"/>
          <p:cNvGraphicFramePr>
            <a:graphicFrameLocks noGrp="1"/>
          </p:cNvGraphicFramePr>
          <p:nvPr/>
        </p:nvGraphicFramePr>
        <p:xfrm>
          <a:off x="447675" y="5170488"/>
          <a:ext cx="8239125" cy="1382713"/>
        </p:xfrm>
        <a:graphic>
          <a:graphicData uri="http://schemas.openxmlformats.org/drawingml/2006/table">
            <a:tbl>
              <a:tblPr firstRow="1" bandRow="1">
                <a:tableStyleId>{2D5ABB26-0587-4C30-8999-92F81FD0307C}</a:tableStyleId>
              </a:tblPr>
              <a:tblGrid>
                <a:gridCol w="752700">
                  <a:extLst>
                    <a:ext uri="{9D8B030D-6E8A-4147-A177-3AD203B41FA5}">
                      <a16:colId xmlns:a16="http://schemas.microsoft.com/office/drawing/2014/main" val="20000"/>
                    </a:ext>
                  </a:extLst>
                </a:gridCol>
                <a:gridCol w="3275738">
                  <a:extLst>
                    <a:ext uri="{9D8B030D-6E8A-4147-A177-3AD203B41FA5}">
                      <a16:colId xmlns:a16="http://schemas.microsoft.com/office/drawing/2014/main" val="20001"/>
                    </a:ext>
                  </a:extLst>
                </a:gridCol>
                <a:gridCol w="4210687">
                  <a:extLst>
                    <a:ext uri="{9D8B030D-6E8A-4147-A177-3AD203B41FA5}">
                      <a16:colId xmlns:a16="http://schemas.microsoft.com/office/drawing/2014/main" val="20002"/>
                    </a:ext>
                  </a:extLst>
                </a:gridCol>
              </a:tblGrid>
              <a:tr h="640521">
                <a:tc>
                  <a:txBody>
                    <a:bodyPr/>
                    <a:lstStyle/>
                    <a:p>
                      <a:r>
                        <a:rPr lang="en-US" sz="1800" b="1" i="1" dirty="0" err="1">
                          <a:latin typeface="Arial" panose="020B0604020202020204" pitchFamily="34" charset="0"/>
                          <a:cs typeface="Arial" panose="020B0604020202020204" pitchFamily="34" charset="0"/>
                        </a:rPr>
                        <a:t>lacZ</a:t>
                      </a:r>
                      <a:endParaRPr lang="en-CA" sz="1800" dirty="0">
                        <a:latin typeface="Arial" panose="020B0604020202020204" pitchFamily="34" charset="0"/>
                        <a:cs typeface="Arial" panose="020B0604020202020204" pitchFamily="34" charset="0"/>
                      </a:endParaRP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a:latin typeface="Arial" panose="020B0604020202020204" pitchFamily="34" charset="0"/>
                          <a:cs typeface="Arial" panose="020B0604020202020204" pitchFamily="34" charset="0"/>
                        </a:rPr>
                        <a:t>β-</a:t>
                      </a:r>
                      <a:r>
                        <a:rPr lang="en-US" sz="1800" dirty="0" err="1">
                          <a:latin typeface="Arial" panose="020B0604020202020204" pitchFamily="34" charset="0"/>
                          <a:cs typeface="Arial" panose="020B0604020202020204" pitchFamily="34" charset="0"/>
                        </a:rPr>
                        <a:t>galactosidase</a:t>
                      </a:r>
                      <a:endParaRPr lang="en-CA" sz="1800" dirty="0">
                        <a:latin typeface="Arial" panose="020B0604020202020204" pitchFamily="34" charset="0"/>
                        <a:cs typeface="Arial" panose="020B0604020202020204" pitchFamily="34" charset="0"/>
                      </a:endParaRP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800" dirty="0">
                          <a:latin typeface="Arial" panose="020B0604020202020204" pitchFamily="34" charset="0"/>
                          <a:cs typeface="Arial" panose="020B0604020202020204" pitchFamily="34" charset="0"/>
                        </a:rPr>
                        <a:t>Breaks lactose into galactose and glucose.</a:t>
                      </a: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1096">
                <a:tc>
                  <a:txBody>
                    <a:bodyPr/>
                    <a:lstStyle/>
                    <a:p>
                      <a:r>
                        <a:rPr lang="en-US" sz="1800" b="1" i="1" dirty="0" err="1">
                          <a:latin typeface="Arial" panose="020B0604020202020204" pitchFamily="34" charset="0"/>
                          <a:cs typeface="Arial" panose="020B0604020202020204" pitchFamily="34" charset="0"/>
                        </a:rPr>
                        <a:t>lacY</a:t>
                      </a:r>
                      <a:endParaRPr lang="en-CA" sz="1800" dirty="0">
                        <a:latin typeface="Arial" panose="020B0604020202020204" pitchFamily="34" charset="0"/>
                        <a:cs typeface="Arial" panose="020B0604020202020204" pitchFamily="34" charset="0"/>
                      </a:endParaRP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a:latin typeface="Arial" panose="020B0604020202020204" pitchFamily="34" charset="0"/>
                          <a:cs typeface="Arial" panose="020B0604020202020204" pitchFamily="34" charset="0"/>
                        </a:rPr>
                        <a:t>lactose </a:t>
                      </a:r>
                      <a:r>
                        <a:rPr lang="en-US" sz="1800" dirty="0" err="1">
                          <a:latin typeface="Arial" panose="020B0604020202020204" pitchFamily="34" charset="0"/>
                          <a:cs typeface="Arial" panose="020B0604020202020204" pitchFamily="34" charset="0"/>
                        </a:rPr>
                        <a:t>permease</a:t>
                      </a:r>
                      <a:endParaRPr lang="en-CA" sz="1800" dirty="0">
                        <a:latin typeface="Arial" panose="020B0604020202020204" pitchFamily="34" charset="0"/>
                        <a:cs typeface="Arial" panose="020B0604020202020204" pitchFamily="34" charset="0"/>
                      </a:endParaRP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800" dirty="0">
                          <a:latin typeface="Arial" panose="020B0604020202020204" pitchFamily="34" charset="0"/>
                          <a:cs typeface="Arial" panose="020B0604020202020204" pitchFamily="34" charset="0"/>
                        </a:rPr>
                        <a:t>Imports lactose into the bacterial cell.</a:t>
                      </a: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1096">
                <a:tc>
                  <a:txBody>
                    <a:bodyPr/>
                    <a:lstStyle/>
                    <a:p>
                      <a:r>
                        <a:rPr lang="en-US" sz="1800" b="1" i="1" dirty="0" err="1">
                          <a:latin typeface="Arial" panose="020B0604020202020204" pitchFamily="34" charset="0"/>
                          <a:cs typeface="Arial" panose="020B0604020202020204" pitchFamily="34" charset="0"/>
                        </a:rPr>
                        <a:t>lacA</a:t>
                      </a:r>
                      <a:endParaRPr lang="en-CA" sz="1800" dirty="0">
                        <a:latin typeface="Arial" panose="020B0604020202020204" pitchFamily="34" charset="0"/>
                        <a:cs typeface="Arial" panose="020B0604020202020204" pitchFamily="34" charset="0"/>
                      </a:endParaRP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a:latin typeface="Arial" panose="020B0604020202020204" pitchFamily="34" charset="0"/>
                          <a:cs typeface="Arial" panose="020B0604020202020204" pitchFamily="34" charset="0"/>
                        </a:rPr>
                        <a:t>thiogalactoside</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transacetylase</a:t>
                      </a:r>
                      <a:endParaRPr lang="en-US" sz="1800" dirty="0">
                        <a:latin typeface="Arial" panose="020B0604020202020204" pitchFamily="34" charset="0"/>
                        <a:cs typeface="Arial" panose="020B0604020202020204" pitchFamily="34" charset="0"/>
                      </a:endParaRP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800" dirty="0">
                          <a:latin typeface="Arial" panose="020B0604020202020204" pitchFamily="34" charset="0"/>
                          <a:cs typeface="Arial" panose="020B0604020202020204" pitchFamily="34" charset="0"/>
                        </a:rPr>
                        <a:t>Cell detoxification.</a:t>
                      </a: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457200" y="65088"/>
            <a:ext cx="8229600" cy="1143000"/>
          </a:xfrm>
        </p:spPr>
        <p:txBody>
          <a:bodyPr/>
          <a:lstStyle/>
          <a:p>
            <a:r>
              <a:rPr lang="en-US" altLang="en-US" sz="2400" b="1">
                <a:cs typeface="Arial" panose="020B0604020202020204" pitchFamily="34" charset="0"/>
              </a:rPr>
              <a:t>Lactose (Allolactose) Can Displace Lac Repressor From the Operator Site </a:t>
            </a:r>
          </a:p>
        </p:txBody>
      </p:sp>
      <p:grpSp>
        <p:nvGrpSpPr>
          <p:cNvPr id="33795" name="Group 68"/>
          <p:cNvGrpSpPr>
            <a:grpSpLocks/>
          </p:cNvGrpSpPr>
          <p:nvPr/>
        </p:nvGrpSpPr>
        <p:grpSpPr bwMode="auto">
          <a:xfrm>
            <a:off x="457200" y="1503363"/>
            <a:ext cx="8229600" cy="2393950"/>
            <a:chOff x="457200" y="1503700"/>
            <a:chExt cx="8229600" cy="2393390"/>
          </a:xfrm>
        </p:grpSpPr>
        <p:sp>
          <p:nvSpPr>
            <p:cNvPr id="63" name="Rectangle 62"/>
            <p:cNvSpPr/>
            <p:nvPr/>
          </p:nvSpPr>
          <p:spPr>
            <a:xfrm>
              <a:off x="2514600" y="3157488"/>
              <a:ext cx="684213" cy="246004"/>
            </a:xfrm>
            <a:prstGeom prst="rect">
              <a:avLst/>
            </a:prstGeom>
            <a:solidFill>
              <a:srgbClr val="008000">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16" name="Rectangle 15"/>
            <p:cNvSpPr/>
            <p:nvPr/>
          </p:nvSpPr>
          <p:spPr>
            <a:xfrm>
              <a:off x="3106738" y="3157488"/>
              <a:ext cx="617537" cy="246004"/>
            </a:xfrm>
            <a:prstGeom prst="rect">
              <a:avLst/>
            </a:prstGeom>
            <a:solidFill>
              <a:srgbClr val="FF0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33843" name="TextBox 17"/>
            <p:cNvSpPr txBox="1">
              <a:spLocks noChangeArrowheads="1"/>
            </p:cNvSpPr>
            <p:nvPr/>
          </p:nvSpPr>
          <p:spPr bwMode="auto">
            <a:xfrm>
              <a:off x="2754942" y="3527758"/>
              <a:ext cx="15824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a:cs typeface="Arial" panose="020B0604020202020204" pitchFamily="34" charset="0"/>
                </a:rPr>
                <a:t>Lac operator</a:t>
              </a:r>
            </a:p>
          </p:txBody>
        </p:sp>
        <p:grpSp>
          <p:nvGrpSpPr>
            <p:cNvPr id="33844" name="Group 68"/>
            <p:cNvGrpSpPr>
              <a:grpSpLocks/>
            </p:cNvGrpSpPr>
            <p:nvPr/>
          </p:nvGrpSpPr>
          <p:grpSpPr bwMode="auto">
            <a:xfrm>
              <a:off x="3135655" y="2563408"/>
              <a:ext cx="564810" cy="586932"/>
              <a:chOff x="3290516" y="2275814"/>
              <a:chExt cx="564810" cy="586932"/>
            </a:xfrm>
          </p:grpSpPr>
          <p:sp>
            <p:nvSpPr>
              <p:cNvPr id="3" name="Oval 2"/>
              <p:cNvSpPr>
                <a:spLocks noChangeAspect="1"/>
              </p:cNvSpPr>
              <p:nvPr/>
            </p:nvSpPr>
            <p:spPr>
              <a:xfrm>
                <a:off x="3290174" y="2276308"/>
                <a:ext cx="323850" cy="323774"/>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25" name="Oval 24"/>
              <p:cNvSpPr>
                <a:spLocks noChangeAspect="1"/>
              </p:cNvSpPr>
              <p:nvPr/>
            </p:nvSpPr>
            <p:spPr>
              <a:xfrm>
                <a:off x="3531474" y="2276308"/>
                <a:ext cx="323850" cy="323774"/>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26" name="Oval 25"/>
              <p:cNvSpPr>
                <a:spLocks noChangeAspect="1"/>
              </p:cNvSpPr>
              <p:nvPr/>
            </p:nvSpPr>
            <p:spPr>
              <a:xfrm>
                <a:off x="3290174" y="2538184"/>
                <a:ext cx="323850" cy="323774"/>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28" name="Oval 27"/>
              <p:cNvSpPr>
                <a:spLocks noChangeAspect="1"/>
              </p:cNvSpPr>
              <p:nvPr/>
            </p:nvSpPr>
            <p:spPr>
              <a:xfrm>
                <a:off x="3531474" y="2538184"/>
                <a:ext cx="323850" cy="323774"/>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grpSp>
        <p:sp>
          <p:nvSpPr>
            <p:cNvPr id="33845" name="TextBox 28"/>
            <p:cNvSpPr txBox="1">
              <a:spLocks noChangeArrowheads="1"/>
            </p:cNvSpPr>
            <p:nvPr/>
          </p:nvSpPr>
          <p:spPr bwMode="auto">
            <a:xfrm>
              <a:off x="3301576" y="2084671"/>
              <a:ext cx="1710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a:solidFill>
                    <a:srgbClr val="3D3DFF"/>
                  </a:solidFill>
                  <a:cs typeface="Arial" panose="020B0604020202020204" pitchFamily="34" charset="0"/>
                </a:rPr>
                <a:t>Lac repressor</a:t>
              </a:r>
            </a:p>
          </p:txBody>
        </p:sp>
        <p:sp>
          <p:nvSpPr>
            <p:cNvPr id="52" name="Rectangle 51"/>
            <p:cNvSpPr/>
            <p:nvPr/>
          </p:nvSpPr>
          <p:spPr>
            <a:xfrm>
              <a:off x="3859213" y="3159075"/>
              <a:ext cx="2159000" cy="246005"/>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53" name="Rectangle 52"/>
            <p:cNvSpPr/>
            <p:nvPr/>
          </p:nvSpPr>
          <p:spPr>
            <a:xfrm>
              <a:off x="6099175" y="3159075"/>
              <a:ext cx="1331913" cy="246005"/>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54" name="Rectangle 53"/>
            <p:cNvSpPr/>
            <p:nvPr/>
          </p:nvSpPr>
          <p:spPr>
            <a:xfrm>
              <a:off x="7505700" y="3159075"/>
              <a:ext cx="1081088" cy="246005"/>
            </a:xfrm>
            <a:prstGeom prst="rect">
              <a:avLst/>
            </a:prstGeom>
            <a:solidFill>
              <a:srgbClr val="CCFFC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33849" name="TextBox 54"/>
            <p:cNvSpPr txBox="1">
              <a:spLocks noChangeArrowheads="1"/>
            </p:cNvSpPr>
            <p:nvPr/>
          </p:nvSpPr>
          <p:spPr bwMode="auto">
            <a:xfrm>
              <a:off x="4608895" y="3093864"/>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i="1">
                  <a:cs typeface="Arial" panose="020B0604020202020204" pitchFamily="34" charset="0"/>
                </a:rPr>
                <a:t>lacZ</a:t>
              </a:r>
            </a:p>
          </p:txBody>
        </p:sp>
        <p:sp>
          <p:nvSpPr>
            <p:cNvPr id="33850" name="TextBox 55"/>
            <p:cNvSpPr txBox="1">
              <a:spLocks noChangeArrowheads="1"/>
            </p:cNvSpPr>
            <p:nvPr/>
          </p:nvSpPr>
          <p:spPr bwMode="auto">
            <a:xfrm>
              <a:off x="6446623" y="3084278"/>
              <a:ext cx="6776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i="1">
                  <a:cs typeface="Arial" panose="020B0604020202020204" pitchFamily="34" charset="0"/>
                </a:rPr>
                <a:t>lacY</a:t>
              </a:r>
            </a:p>
          </p:txBody>
        </p:sp>
        <p:sp>
          <p:nvSpPr>
            <p:cNvPr id="33851" name="TextBox 56"/>
            <p:cNvSpPr txBox="1">
              <a:spLocks noChangeArrowheads="1"/>
            </p:cNvSpPr>
            <p:nvPr/>
          </p:nvSpPr>
          <p:spPr bwMode="auto">
            <a:xfrm>
              <a:off x="7764506" y="3084278"/>
              <a:ext cx="686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i="1">
                  <a:cs typeface="Arial" panose="020B0604020202020204" pitchFamily="34" charset="0"/>
                </a:rPr>
                <a:t>lacA</a:t>
              </a:r>
            </a:p>
          </p:txBody>
        </p:sp>
        <p:sp>
          <p:nvSpPr>
            <p:cNvPr id="33852" name="TextBox 57"/>
            <p:cNvSpPr txBox="1">
              <a:spLocks noChangeArrowheads="1"/>
            </p:cNvSpPr>
            <p:nvPr/>
          </p:nvSpPr>
          <p:spPr bwMode="auto">
            <a:xfrm>
              <a:off x="5477986" y="3466203"/>
              <a:ext cx="17556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200">
                  <a:cs typeface="Arial" panose="020B0604020202020204" pitchFamily="34" charset="0"/>
                </a:rPr>
                <a:t>Lac Operon</a:t>
              </a:r>
            </a:p>
          </p:txBody>
        </p:sp>
        <p:grpSp>
          <p:nvGrpSpPr>
            <p:cNvPr id="33853" name="Group 58"/>
            <p:cNvGrpSpPr>
              <a:grpSpLocks/>
            </p:cNvGrpSpPr>
            <p:nvPr/>
          </p:nvGrpSpPr>
          <p:grpSpPr bwMode="auto">
            <a:xfrm>
              <a:off x="457200" y="3159506"/>
              <a:ext cx="8229600" cy="231600"/>
              <a:chOff x="455557" y="2837707"/>
              <a:chExt cx="8229600" cy="231600"/>
            </a:xfrm>
          </p:grpSpPr>
          <p:cxnSp>
            <p:nvCxnSpPr>
              <p:cNvPr id="60" name="Straight Connector 59"/>
              <p:cNvCxnSpPr/>
              <p:nvPr/>
            </p:nvCxnSpPr>
            <p:spPr>
              <a:xfrm flipV="1">
                <a:off x="455557" y="2837276"/>
                <a:ext cx="8229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V="1">
                <a:off x="455557" y="3068997"/>
                <a:ext cx="8229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7" name="Oval 66"/>
            <p:cNvSpPr/>
            <p:nvPr/>
          </p:nvSpPr>
          <p:spPr>
            <a:xfrm rot="19162646">
              <a:off x="1989138" y="2162358"/>
              <a:ext cx="1281112" cy="898315"/>
            </a:xfrm>
            <a:prstGeom prst="ellipse">
              <a:avLst/>
            </a:prstGeom>
            <a:solidFill>
              <a:srgbClr val="660066">
                <a:alpha val="7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33855" name="TextBox 67"/>
            <p:cNvSpPr txBox="1">
              <a:spLocks noChangeArrowheads="1"/>
            </p:cNvSpPr>
            <p:nvPr/>
          </p:nvSpPr>
          <p:spPr bwMode="auto">
            <a:xfrm>
              <a:off x="1392446" y="1503700"/>
              <a:ext cx="24472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CA" altLang="en-US" sz="2200">
                  <a:solidFill>
                    <a:srgbClr val="944C94"/>
                  </a:solidFill>
                  <a:cs typeface="Arial" panose="020B0604020202020204" pitchFamily="34" charset="0"/>
                </a:rPr>
                <a:t>RNA Polymerase</a:t>
              </a:r>
            </a:p>
          </p:txBody>
        </p:sp>
      </p:grpSp>
      <p:grpSp>
        <p:nvGrpSpPr>
          <p:cNvPr id="7" name="Group 70"/>
          <p:cNvGrpSpPr>
            <a:grpSpLocks/>
          </p:cNvGrpSpPr>
          <p:nvPr/>
        </p:nvGrpSpPr>
        <p:grpSpPr bwMode="auto">
          <a:xfrm>
            <a:off x="1374775" y="4476750"/>
            <a:ext cx="1854200" cy="2051050"/>
            <a:chOff x="1374443" y="4477041"/>
            <a:chExt cx="1855233" cy="2050975"/>
          </a:xfrm>
        </p:grpSpPr>
        <p:grpSp>
          <p:nvGrpSpPr>
            <p:cNvPr id="33830" name="Group 3"/>
            <p:cNvGrpSpPr>
              <a:grpSpLocks/>
            </p:cNvGrpSpPr>
            <p:nvPr/>
          </p:nvGrpSpPr>
          <p:grpSpPr bwMode="auto">
            <a:xfrm>
              <a:off x="1876697" y="5116645"/>
              <a:ext cx="838610" cy="838610"/>
              <a:chOff x="1494558" y="5012723"/>
              <a:chExt cx="838610" cy="838610"/>
            </a:xfrm>
          </p:grpSpPr>
          <p:sp>
            <p:nvSpPr>
              <p:cNvPr id="43" name="Oval 42"/>
              <p:cNvSpPr>
                <a:spLocks noChangeAspect="1"/>
              </p:cNvSpPr>
              <p:nvPr/>
            </p:nvSpPr>
            <p:spPr>
              <a:xfrm>
                <a:off x="1494234" y="5012859"/>
                <a:ext cx="474927" cy="474644"/>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44" name="Oval 43"/>
              <p:cNvSpPr>
                <a:spLocks noChangeAspect="1"/>
              </p:cNvSpPr>
              <p:nvPr/>
            </p:nvSpPr>
            <p:spPr>
              <a:xfrm>
                <a:off x="1857974" y="5012859"/>
                <a:ext cx="474926" cy="474644"/>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45" name="Oval 44"/>
              <p:cNvSpPr>
                <a:spLocks noChangeAspect="1"/>
              </p:cNvSpPr>
              <p:nvPr/>
            </p:nvSpPr>
            <p:spPr>
              <a:xfrm>
                <a:off x="1494234" y="5376383"/>
                <a:ext cx="474927" cy="474645"/>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46" name="Oval 45"/>
              <p:cNvSpPr>
                <a:spLocks noChangeAspect="1"/>
              </p:cNvSpPr>
              <p:nvPr/>
            </p:nvSpPr>
            <p:spPr>
              <a:xfrm>
                <a:off x="1857974" y="5376383"/>
                <a:ext cx="474926" cy="474645"/>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grpSp>
        <p:sp>
          <p:nvSpPr>
            <p:cNvPr id="33831" name="TextBox 46"/>
            <p:cNvSpPr txBox="1">
              <a:spLocks noChangeArrowheads="1"/>
            </p:cNvSpPr>
            <p:nvPr/>
          </p:nvSpPr>
          <p:spPr bwMode="auto">
            <a:xfrm>
              <a:off x="1518951" y="4477041"/>
              <a:ext cx="1710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a:cs typeface="Arial" panose="020B0604020202020204" pitchFamily="34" charset="0"/>
                </a:rPr>
                <a:t>Lac repressor</a:t>
              </a:r>
            </a:p>
          </p:txBody>
        </p:sp>
        <p:grpSp>
          <p:nvGrpSpPr>
            <p:cNvPr id="33832" name="Group 47"/>
            <p:cNvGrpSpPr>
              <a:grpSpLocks/>
            </p:cNvGrpSpPr>
            <p:nvPr/>
          </p:nvGrpSpPr>
          <p:grpSpPr bwMode="auto">
            <a:xfrm>
              <a:off x="1558391" y="5957151"/>
              <a:ext cx="1582484" cy="570865"/>
              <a:chOff x="4497917" y="2993906"/>
              <a:chExt cx="1582484" cy="570865"/>
            </a:xfrm>
          </p:grpSpPr>
          <p:sp>
            <p:nvSpPr>
              <p:cNvPr id="49" name="Rectangle 48"/>
              <p:cNvSpPr/>
              <p:nvPr/>
            </p:nvSpPr>
            <p:spPr>
              <a:xfrm>
                <a:off x="4876257" y="2993292"/>
                <a:ext cx="727480" cy="246054"/>
              </a:xfrm>
              <a:prstGeom prst="rect">
                <a:avLst/>
              </a:prstGeom>
              <a:solidFill>
                <a:srgbClr val="FF0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33836" name="TextBox 49"/>
              <p:cNvSpPr txBox="1">
                <a:spLocks noChangeArrowheads="1"/>
              </p:cNvSpPr>
              <p:nvPr/>
            </p:nvSpPr>
            <p:spPr bwMode="auto">
              <a:xfrm>
                <a:off x="4497917" y="3195439"/>
                <a:ext cx="15824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a:cs typeface="Arial" panose="020B0604020202020204" pitchFamily="34" charset="0"/>
                  </a:rPr>
                  <a:t>Lac operator</a:t>
                </a:r>
              </a:p>
            </p:txBody>
          </p:sp>
        </p:grpSp>
        <p:cxnSp>
          <p:nvCxnSpPr>
            <p:cNvPr id="51" name="Straight Connector 50"/>
            <p:cNvCxnSpPr/>
            <p:nvPr/>
          </p:nvCxnSpPr>
          <p:spPr>
            <a:xfrm flipV="1">
              <a:off x="1374443" y="6213702"/>
              <a:ext cx="18282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1374443" y="5962887"/>
              <a:ext cx="18282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84"/>
          <p:cNvGrpSpPr>
            <a:grpSpLocks/>
          </p:cNvGrpSpPr>
          <p:nvPr/>
        </p:nvGrpSpPr>
        <p:grpSpPr bwMode="auto">
          <a:xfrm>
            <a:off x="6135688" y="4476750"/>
            <a:ext cx="1879600" cy="2049463"/>
            <a:chOff x="6135249" y="4477040"/>
            <a:chExt cx="1880563" cy="2048703"/>
          </a:xfrm>
        </p:grpSpPr>
        <p:sp>
          <p:nvSpPr>
            <p:cNvPr id="33806" name="TextBox 34"/>
            <p:cNvSpPr txBox="1">
              <a:spLocks noChangeArrowheads="1"/>
            </p:cNvSpPr>
            <p:nvPr/>
          </p:nvSpPr>
          <p:spPr bwMode="auto">
            <a:xfrm>
              <a:off x="6305087" y="4477040"/>
              <a:ext cx="1710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a:cs typeface="Arial" panose="020B0604020202020204" pitchFamily="34" charset="0"/>
                </a:rPr>
                <a:t>Lac repressor</a:t>
              </a:r>
            </a:p>
          </p:txBody>
        </p:sp>
        <p:grpSp>
          <p:nvGrpSpPr>
            <p:cNvPr id="33807" name="Group 35"/>
            <p:cNvGrpSpPr>
              <a:grpSpLocks/>
            </p:cNvGrpSpPr>
            <p:nvPr/>
          </p:nvGrpSpPr>
          <p:grpSpPr bwMode="auto">
            <a:xfrm>
              <a:off x="6319197" y="5954878"/>
              <a:ext cx="1582484" cy="570865"/>
              <a:chOff x="4497917" y="2993906"/>
              <a:chExt cx="1582484" cy="570865"/>
            </a:xfrm>
          </p:grpSpPr>
          <p:sp>
            <p:nvSpPr>
              <p:cNvPr id="37" name="Rectangle 36"/>
              <p:cNvSpPr/>
              <p:nvPr/>
            </p:nvSpPr>
            <p:spPr>
              <a:xfrm>
                <a:off x="4876232" y="2993483"/>
                <a:ext cx="727447" cy="245971"/>
              </a:xfrm>
              <a:prstGeom prst="rect">
                <a:avLst/>
              </a:prstGeom>
              <a:solidFill>
                <a:srgbClr val="FF0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33829" name="TextBox 37"/>
              <p:cNvSpPr txBox="1">
                <a:spLocks noChangeArrowheads="1"/>
              </p:cNvSpPr>
              <p:nvPr/>
            </p:nvSpPr>
            <p:spPr bwMode="auto">
              <a:xfrm>
                <a:off x="4497917" y="3195439"/>
                <a:ext cx="15824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a:cs typeface="Arial" panose="020B0604020202020204" pitchFamily="34" charset="0"/>
                  </a:rPr>
                  <a:t>Lac operator</a:t>
                </a:r>
              </a:p>
            </p:txBody>
          </p:sp>
        </p:grpSp>
        <p:cxnSp>
          <p:nvCxnSpPr>
            <p:cNvPr id="39" name="Straight Connector 38"/>
            <p:cNvCxnSpPr/>
            <p:nvPr/>
          </p:nvCxnSpPr>
          <p:spPr>
            <a:xfrm flipV="1">
              <a:off x="6135249" y="6211535"/>
              <a:ext cx="182814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6135249" y="5960803"/>
              <a:ext cx="182814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3810" name="Group 9"/>
            <p:cNvGrpSpPr>
              <a:grpSpLocks/>
            </p:cNvGrpSpPr>
            <p:nvPr/>
          </p:nvGrpSpPr>
          <p:grpSpPr bwMode="auto">
            <a:xfrm>
              <a:off x="6608216" y="4954998"/>
              <a:ext cx="823413" cy="832712"/>
              <a:chOff x="8164595" y="4993907"/>
              <a:chExt cx="823413" cy="832712"/>
            </a:xfrm>
          </p:grpSpPr>
          <p:grpSp>
            <p:nvGrpSpPr>
              <p:cNvPr id="33811" name="Group 8"/>
              <p:cNvGrpSpPr>
                <a:grpSpLocks/>
              </p:cNvGrpSpPr>
              <p:nvPr/>
            </p:nvGrpSpPr>
            <p:grpSpPr bwMode="auto">
              <a:xfrm>
                <a:off x="8164595" y="4993907"/>
                <a:ext cx="823413" cy="832712"/>
                <a:chOff x="8164595" y="4993907"/>
                <a:chExt cx="823413" cy="832712"/>
              </a:xfrm>
            </p:grpSpPr>
            <p:sp>
              <p:nvSpPr>
                <p:cNvPr id="8" name="Hexagon 7"/>
                <p:cNvSpPr>
                  <a:spLocks noChangeAspect="1"/>
                </p:cNvSpPr>
                <p:nvPr/>
              </p:nvSpPr>
              <p:spPr>
                <a:xfrm rot="16200000">
                  <a:off x="8131802" y="5026754"/>
                  <a:ext cx="476073" cy="409785"/>
                </a:xfrm>
                <a:prstGeom prst="hexagon">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73" name="Hexagon 72"/>
                <p:cNvSpPr>
                  <a:spLocks noChangeAspect="1"/>
                </p:cNvSpPr>
                <p:nvPr/>
              </p:nvSpPr>
              <p:spPr>
                <a:xfrm rot="16200000">
                  <a:off x="8133389" y="5383808"/>
                  <a:ext cx="476073" cy="409785"/>
                </a:xfrm>
                <a:prstGeom prst="hexagon">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74" name="Hexagon 73"/>
                <p:cNvSpPr>
                  <a:spLocks noChangeAspect="1"/>
                </p:cNvSpPr>
                <p:nvPr/>
              </p:nvSpPr>
              <p:spPr>
                <a:xfrm rot="16200000">
                  <a:off x="8544763" y="5383808"/>
                  <a:ext cx="476073" cy="409785"/>
                </a:xfrm>
                <a:prstGeom prst="hexagon">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72" name="Hexagon 71"/>
                <p:cNvSpPr>
                  <a:spLocks noChangeAspect="1"/>
                </p:cNvSpPr>
                <p:nvPr/>
              </p:nvSpPr>
              <p:spPr>
                <a:xfrm rot="16200000">
                  <a:off x="8543174" y="5026754"/>
                  <a:ext cx="476073" cy="409785"/>
                </a:xfrm>
                <a:prstGeom prst="hexagon">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grpSp>
          <p:grpSp>
            <p:nvGrpSpPr>
              <p:cNvPr id="33812" name="Group 19"/>
              <p:cNvGrpSpPr>
                <a:grpSpLocks/>
              </p:cNvGrpSpPr>
              <p:nvPr/>
            </p:nvGrpSpPr>
            <p:grpSpPr bwMode="auto">
              <a:xfrm>
                <a:off x="8613709" y="5170930"/>
                <a:ext cx="334400" cy="137160"/>
                <a:chOff x="6981694" y="4844802"/>
                <a:chExt cx="334400" cy="137160"/>
              </a:xfrm>
            </p:grpSpPr>
            <p:sp>
              <p:nvSpPr>
                <p:cNvPr id="19" name="Hexagon 18"/>
                <p:cNvSpPr>
                  <a:spLocks noChangeAspect="1"/>
                </p:cNvSpPr>
                <p:nvPr/>
              </p:nvSpPr>
              <p:spPr>
                <a:xfrm>
                  <a:off x="6982422" y="4845216"/>
                  <a:ext cx="158831" cy="136474"/>
                </a:xfrm>
                <a:prstGeom prst="hexagon">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41" name="Hexagon 40"/>
                <p:cNvSpPr>
                  <a:spLocks noChangeAspect="1"/>
                </p:cNvSpPr>
                <p:nvPr/>
              </p:nvSpPr>
              <p:spPr>
                <a:xfrm>
                  <a:off x="7157137" y="4845216"/>
                  <a:ext cx="158831" cy="136474"/>
                </a:xfrm>
                <a:prstGeom prst="hexagon">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grpSp>
          <p:grpSp>
            <p:nvGrpSpPr>
              <p:cNvPr id="33813" name="Group 74"/>
              <p:cNvGrpSpPr>
                <a:grpSpLocks/>
              </p:cNvGrpSpPr>
              <p:nvPr/>
            </p:nvGrpSpPr>
            <p:grpSpPr bwMode="auto">
              <a:xfrm>
                <a:off x="8613709" y="5528045"/>
                <a:ext cx="334400" cy="137160"/>
                <a:chOff x="6981694" y="4844802"/>
                <a:chExt cx="334400" cy="137160"/>
              </a:xfrm>
            </p:grpSpPr>
            <p:sp>
              <p:nvSpPr>
                <p:cNvPr id="76" name="Hexagon 75"/>
                <p:cNvSpPr>
                  <a:spLocks noChangeAspect="1"/>
                </p:cNvSpPr>
                <p:nvPr/>
              </p:nvSpPr>
              <p:spPr>
                <a:xfrm>
                  <a:off x="6982422" y="4845156"/>
                  <a:ext cx="158831" cy="136474"/>
                </a:xfrm>
                <a:prstGeom prst="hexagon">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77" name="Hexagon 76"/>
                <p:cNvSpPr>
                  <a:spLocks noChangeAspect="1"/>
                </p:cNvSpPr>
                <p:nvPr/>
              </p:nvSpPr>
              <p:spPr>
                <a:xfrm>
                  <a:off x="7157137" y="4845156"/>
                  <a:ext cx="158831" cy="136474"/>
                </a:xfrm>
                <a:prstGeom prst="hexagon">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grpSp>
          <p:grpSp>
            <p:nvGrpSpPr>
              <p:cNvPr id="33814" name="Group 77"/>
              <p:cNvGrpSpPr>
                <a:grpSpLocks/>
              </p:cNvGrpSpPr>
              <p:nvPr/>
            </p:nvGrpSpPr>
            <p:grpSpPr bwMode="auto">
              <a:xfrm>
                <a:off x="8222867" y="5173840"/>
                <a:ext cx="334400" cy="137160"/>
                <a:chOff x="6981694" y="4844802"/>
                <a:chExt cx="334400" cy="137160"/>
              </a:xfrm>
            </p:grpSpPr>
            <p:sp>
              <p:nvSpPr>
                <p:cNvPr id="79" name="Hexagon 78"/>
                <p:cNvSpPr>
                  <a:spLocks noChangeAspect="1"/>
                </p:cNvSpPr>
                <p:nvPr/>
              </p:nvSpPr>
              <p:spPr>
                <a:xfrm>
                  <a:off x="6990481" y="4835958"/>
                  <a:ext cx="150889" cy="145996"/>
                </a:xfrm>
                <a:prstGeom prst="hexagon">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80" name="Hexagon 79"/>
                <p:cNvSpPr>
                  <a:spLocks noChangeAspect="1"/>
                </p:cNvSpPr>
                <p:nvPr/>
              </p:nvSpPr>
              <p:spPr>
                <a:xfrm>
                  <a:off x="7157254" y="4835958"/>
                  <a:ext cx="158831" cy="145996"/>
                </a:xfrm>
                <a:prstGeom prst="hexagon">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grpSp>
          <p:grpSp>
            <p:nvGrpSpPr>
              <p:cNvPr id="33815" name="Group 80"/>
              <p:cNvGrpSpPr>
                <a:grpSpLocks/>
              </p:cNvGrpSpPr>
              <p:nvPr/>
            </p:nvGrpSpPr>
            <p:grpSpPr bwMode="auto">
              <a:xfrm>
                <a:off x="8222867" y="5530955"/>
                <a:ext cx="334400" cy="137160"/>
                <a:chOff x="6981694" y="4844802"/>
                <a:chExt cx="334400" cy="137160"/>
              </a:xfrm>
            </p:grpSpPr>
            <p:sp>
              <p:nvSpPr>
                <p:cNvPr id="82" name="Hexagon 81"/>
                <p:cNvSpPr>
                  <a:spLocks noChangeAspect="1"/>
                </p:cNvSpPr>
                <p:nvPr/>
              </p:nvSpPr>
              <p:spPr>
                <a:xfrm>
                  <a:off x="6990481" y="4845420"/>
                  <a:ext cx="150889" cy="136474"/>
                </a:xfrm>
                <a:prstGeom prst="hexagon">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83" name="Hexagon 82"/>
                <p:cNvSpPr>
                  <a:spLocks noChangeAspect="1"/>
                </p:cNvSpPr>
                <p:nvPr/>
              </p:nvSpPr>
              <p:spPr>
                <a:xfrm>
                  <a:off x="7157254" y="4845420"/>
                  <a:ext cx="158831" cy="136474"/>
                </a:xfrm>
                <a:prstGeom prst="hexagon">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grpSp>
        </p:grpSp>
      </p:grpSp>
      <p:grpSp>
        <p:nvGrpSpPr>
          <p:cNvPr id="21" name="Group 83"/>
          <p:cNvGrpSpPr>
            <a:grpSpLocks/>
          </p:cNvGrpSpPr>
          <p:nvPr/>
        </p:nvGrpSpPr>
        <p:grpSpPr bwMode="auto">
          <a:xfrm>
            <a:off x="3494088" y="5159375"/>
            <a:ext cx="2155825" cy="1133475"/>
            <a:chOff x="3493827" y="5158625"/>
            <a:chExt cx="2156346" cy="1134599"/>
          </a:xfrm>
        </p:grpSpPr>
        <p:grpSp>
          <p:nvGrpSpPr>
            <p:cNvPr id="33799" name="Group 6"/>
            <p:cNvGrpSpPr>
              <a:grpSpLocks/>
            </p:cNvGrpSpPr>
            <p:nvPr/>
          </p:nvGrpSpPr>
          <p:grpSpPr bwMode="auto">
            <a:xfrm>
              <a:off x="3493827" y="5158625"/>
              <a:ext cx="2156346" cy="573435"/>
              <a:chOff x="2934269" y="5158625"/>
              <a:chExt cx="2156346" cy="573435"/>
            </a:xfrm>
          </p:grpSpPr>
          <p:sp>
            <p:nvSpPr>
              <p:cNvPr id="33801" name="TextBox 63"/>
              <p:cNvSpPr txBox="1">
                <a:spLocks noChangeArrowheads="1"/>
              </p:cNvSpPr>
              <p:nvPr/>
            </p:nvSpPr>
            <p:spPr bwMode="auto">
              <a:xfrm>
                <a:off x="3436541" y="5158625"/>
                <a:ext cx="154882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200">
                    <a:cs typeface="Arial" panose="020B0604020202020204" pitchFamily="34" charset="0"/>
                  </a:rPr>
                  <a:t>Allolactose</a:t>
                </a:r>
              </a:p>
            </p:txBody>
          </p:sp>
          <p:grpSp>
            <p:nvGrpSpPr>
              <p:cNvPr id="33802" name="Group 64"/>
              <p:cNvGrpSpPr>
                <a:grpSpLocks/>
              </p:cNvGrpSpPr>
              <p:nvPr/>
            </p:nvGrpSpPr>
            <p:grpSpPr bwMode="auto">
              <a:xfrm>
                <a:off x="3126693" y="5289972"/>
                <a:ext cx="334400" cy="137160"/>
                <a:chOff x="6981694" y="4844802"/>
                <a:chExt cx="334400" cy="137160"/>
              </a:xfrm>
            </p:grpSpPr>
            <p:sp>
              <p:nvSpPr>
                <p:cNvPr id="66" name="Hexagon 65"/>
                <p:cNvSpPr>
                  <a:spLocks noChangeAspect="1"/>
                </p:cNvSpPr>
                <p:nvPr/>
              </p:nvSpPr>
              <p:spPr>
                <a:xfrm>
                  <a:off x="6981403" y="4845349"/>
                  <a:ext cx="158788" cy="136661"/>
                </a:xfrm>
                <a:prstGeom prst="hexagon">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70" name="Hexagon 69"/>
                <p:cNvSpPr>
                  <a:spLocks noChangeAspect="1"/>
                </p:cNvSpPr>
                <p:nvPr/>
              </p:nvSpPr>
              <p:spPr>
                <a:xfrm>
                  <a:off x="7157659" y="4845349"/>
                  <a:ext cx="158788" cy="136661"/>
                </a:xfrm>
                <a:prstGeom prst="hexagon">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grpSp>
          <p:cxnSp>
            <p:nvCxnSpPr>
              <p:cNvPr id="6" name="Straight Arrow Connector 5"/>
              <p:cNvCxnSpPr/>
              <p:nvPr/>
            </p:nvCxnSpPr>
            <p:spPr>
              <a:xfrm>
                <a:off x="2934269" y="5732281"/>
                <a:ext cx="2156346" cy="0"/>
              </a:xfrm>
              <a:prstGeom prst="straightConnector1">
                <a:avLst/>
              </a:prstGeom>
              <a:ln>
                <a:solidFill>
                  <a:schemeClr val="tx1"/>
                </a:solidFill>
                <a:headEnd w="lg" len="lg"/>
                <a:tailEnd type="stealth" w="lg" len="lg"/>
              </a:ln>
              <a:effectLst/>
            </p:spPr>
            <p:style>
              <a:lnRef idx="2">
                <a:schemeClr val="accent1"/>
              </a:lnRef>
              <a:fillRef idx="0">
                <a:schemeClr val="accent1"/>
              </a:fillRef>
              <a:effectRef idx="1">
                <a:schemeClr val="accent1"/>
              </a:effectRef>
              <a:fontRef idx="minor">
                <a:schemeClr val="tx1"/>
              </a:fontRef>
            </p:style>
          </p:cxnSp>
        </p:grpSp>
        <p:sp>
          <p:nvSpPr>
            <p:cNvPr id="33800" name="TextBox 10"/>
            <p:cNvSpPr txBox="1">
              <a:spLocks noChangeArrowheads="1"/>
            </p:cNvSpPr>
            <p:nvPr/>
          </p:nvSpPr>
          <p:spPr bwMode="auto">
            <a:xfrm>
              <a:off x="4055124" y="5862337"/>
              <a:ext cx="131638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CA" altLang="en-US" sz="2200">
                  <a:cs typeface="Arial" panose="020B0604020202020204" pitchFamily="34" charset="0"/>
                </a:rPr>
                <a:t>(Inducer)</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9"/>
          <p:cNvSpPr txBox="1">
            <a:spLocks noChangeArrowheads="1"/>
          </p:cNvSpPr>
          <p:nvPr/>
        </p:nvSpPr>
        <p:spPr bwMode="auto">
          <a:xfrm>
            <a:off x="265113" y="77788"/>
            <a:ext cx="86502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eaLnBrk="1" hangingPunct="1"/>
            <a:r>
              <a:rPr lang="en-US" altLang="en-US" sz="2400"/>
              <a:t>Flow of Genetic Information: The Central Dogma of Molecular Biology  </a:t>
            </a:r>
          </a:p>
        </p:txBody>
      </p:sp>
      <p:grpSp>
        <p:nvGrpSpPr>
          <p:cNvPr id="7171" name="Group 61"/>
          <p:cNvGrpSpPr>
            <a:grpSpLocks/>
          </p:cNvGrpSpPr>
          <p:nvPr/>
        </p:nvGrpSpPr>
        <p:grpSpPr bwMode="auto">
          <a:xfrm>
            <a:off x="874713" y="2136775"/>
            <a:ext cx="6410325" cy="1508125"/>
            <a:chOff x="661" y="1091"/>
            <a:chExt cx="4038" cy="950"/>
          </a:xfrm>
        </p:grpSpPr>
        <p:sp>
          <p:nvSpPr>
            <p:cNvPr id="7201" name="Text Box 14"/>
            <p:cNvSpPr txBox="1">
              <a:spLocks noChangeArrowheads="1"/>
            </p:cNvSpPr>
            <p:nvPr/>
          </p:nvSpPr>
          <p:spPr bwMode="auto">
            <a:xfrm>
              <a:off x="2701" y="1353"/>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solidFill>
                    <a:srgbClr val="0000FF"/>
                  </a:solidFill>
                </a:rPr>
                <a:t>RNA</a:t>
              </a:r>
            </a:p>
          </p:txBody>
        </p:sp>
        <p:sp>
          <p:nvSpPr>
            <p:cNvPr id="7202" name="Text Box 17"/>
            <p:cNvSpPr txBox="1">
              <a:spLocks noChangeArrowheads="1"/>
            </p:cNvSpPr>
            <p:nvPr/>
          </p:nvSpPr>
          <p:spPr bwMode="auto">
            <a:xfrm>
              <a:off x="4087" y="1363"/>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solidFill>
                    <a:srgbClr val="0000FF"/>
                  </a:solidFill>
                </a:rPr>
                <a:t>Protein</a:t>
              </a:r>
            </a:p>
          </p:txBody>
        </p:sp>
        <p:sp>
          <p:nvSpPr>
            <p:cNvPr id="7203" name="Line 19"/>
            <p:cNvSpPr>
              <a:spLocks noChangeShapeType="1"/>
            </p:cNvSpPr>
            <p:nvPr/>
          </p:nvSpPr>
          <p:spPr bwMode="auto">
            <a:xfrm>
              <a:off x="1725" y="148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7204" name="Line 20"/>
            <p:cNvSpPr>
              <a:spLocks noChangeShapeType="1"/>
            </p:cNvSpPr>
            <p:nvPr/>
          </p:nvSpPr>
          <p:spPr bwMode="auto">
            <a:xfrm>
              <a:off x="3117" y="148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pic>
          <p:nvPicPr>
            <p:cNvPr id="7205" name="Picture 22" descr="arrow_clockwis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3898679" flipV="1">
              <a:off x="906" y="1110"/>
              <a:ext cx="729"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06" name="Text Box 24"/>
            <p:cNvSpPr txBox="1">
              <a:spLocks noChangeArrowheads="1"/>
            </p:cNvSpPr>
            <p:nvPr/>
          </p:nvSpPr>
          <p:spPr bwMode="auto">
            <a:xfrm>
              <a:off x="1331" y="1348"/>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solidFill>
                    <a:srgbClr val="0000FF"/>
                  </a:solidFill>
                </a:rPr>
                <a:t>DNA</a:t>
              </a:r>
            </a:p>
          </p:txBody>
        </p:sp>
        <p:sp>
          <p:nvSpPr>
            <p:cNvPr id="7207" name="Text Box 25"/>
            <p:cNvSpPr txBox="1">
              <a:spLocks noChangeArrowheads="1"/>
            </p:cNvSpPr>
            <p:nvPr/>
          </p:nvSpPr>
          <p:spPr bwMode="auto">
            <a:xfrm>
              <a:off x="1692" y="1514"/>
              <a:ext cx="9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solidFill>
                    <a:srgbClr val="800000"/>
                  </a:solidFill>
                </a:rPr>
                <a:t>Transcription</a:t>
              </a:r>
            </a:p>
          </p:txBody>
        </p:sp>
        <p:sp>
          <p:nvSpPr>
            <p:cNvPr id="7208" name="Text Box 26"/>
            <p:cNvSpPr txBox="1">
              <a:spLocks noChangeArrowheads="1"/>
            </p:cNvSpPr>
            <p:nvPr/>
          </p:nvSpPr>
          <p:spPr bwMode="auto">
            <a:xfrm>
              <a:off x="3154" y="1502"/>
              <a:ext cx="8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solidFill>
                    <a:srgbClr val="800000"/>
                  </a:solidFill>
                </a:rPr>
                <a:t>Translation</a:t>
              </a:r>
            </a:p>
          </p:txBody>
        </p:sp>
        <p:sp>
          <p:nvSpPr>
            <p:cNvPr id="7209" name="Text Box 27"/>
            <p:cNvSpPr txBox="1">
              <a:spLocks noChangeArrowheads="1"/>
            </p:cNvSpPr>
            <p:nvPr/>
          </p:nvSpPr>
          <p:spPr bwMode="auto">
            <a:xfrm>
              <a:off x="661" y="1810"/>
              <a:ext cx="8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r" eaLnBrk="1" hangingPunct="1"/>
              <a:r>
                <a:rPr lang="en-US" altLang="en-US" sz="1800" b="0">
                  <a:solidFill>
                    <a:srgbClr val="800000"/>
                  </a:solidFill>
                </a:rPr>
                <a:t>Replication</a:t>
              </a:r>
            </a:p>
          </p:txBody>
        </p:sp>
      </p:grpSp>
      <p:grpSp>
        <p:nvGrpSpPr>
          <p:cNvPr id="3" name="Group 62"/>
          <p:cNvGrpSpPr>
            <a:grpSpLocks/>
          </p:cNvGrpSpPr>
          <p:nvPr/>
        </p:nvGrpSpPr>
        <p:grpSpPr bwMode="auto">
          <a:xfrm>
            <a:off x="1117600" y="1936750"/>
            <a:ext cx="5199063" cy="574675"/>
            <a:chOff x="814" y="965"/>
            <a:chExt cx="3275" cy="362"/>
          </a:xfrm>
        </p:grpSpPr>
        <p:sp>
          <p:nvSpPr>
            <p:cNvPr id="7198" name="Text Box 30"/>
            <p:cNvSpPr txBox="1">
              <a:spLocks noChangeArrowheads="1"/>
            </p:cNvSpPr>
            <p:nvPr/>
          </p:nvSpPr>
          <p:spPr bwMode="auto">
            <a:xfrm rot="-2301070">
              <a:off x="1906" y="965"/>
              <a:ext cx="1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i="1">
                  <a:solidFill>
                    <a:srgbClr val="006600"/>
                  </a:solidFill>
                </a:rPr>
                <a:t>RNA Polymerase</a:t>
              </a:r>
            </a:p>
          </p:txBody>
        </p:sp>
        <p:sp>
          <p:nvSpPr>
            <p:cNvPr id="7199" name="Text Box 31"/>
            <p:cNvSpPr txBox="1">
              <a:spLocks noChangeArrowheads="1"/>
            </p:cNvSpPr>
            <p:nvPr/>
          </p:nvSpPr>
          <p:spPr bwMode="auto">
            <a:xfrm rot="-2301070">
              <a:off x="3325" y="1096"/>
              <a:ext cx="7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i="1">
                  <a:solidFill>
                    <a:srgbClr val="006600"/>
                  </a:solidFill>
                </a:rPr>
                <a:t>Ribosome</a:t>
              </a:r>
            </a:p>
          </p:txBody>
        </p:sp>
        <p:sp>
          <p:nvSpPr>
            <p:cNvPr id="7200" name="Text Box 32"/>
            <p:cNvSpPr txBox="1">
              <a:spLocks noChangeArrowheads="1"/>
            </p:cNvSpPr>
            <p:nvPr/>
          </p:nvSpPr>
          <p:spPr bwMode="auto">
            <a:xfrm rot="-2301070">
              <a:off x="814" y="974"/>
              <a:ext cx="1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i="1">
                  <a:solidFill>
                    <a:srgbClr val="006600"/>
                  </a:solidFill>
                </a:rPr>
                <a:t>DNA Polymerase</a:t>
              </a:r>
            </a:p>
          </p:txBody>
        </p:sp>
      </p:grpSp>
      <p:grpSp>
        <p:nvGrpSpPr>
          <p:cNvPr id="4" name="Group 59"/>
          <p:cNvGrpSpPr>
            <a:grpSpLocks/>
          </p:cNvGrpSpPr>
          <p:nvPr/>
        </p:nvGrpSpPr>
        <p:grpSpPr bwMode="auto">
          <a:xfrm>
            <a:off x="1277938" y="3776663"/>
            <a:ext cx="7083425" cy="2946400"/>
            <a:chOff x="915" y="2379"/>
            <a:chExt cx="4462" cy="1856"/>
          </a:xfrm>
        </p:grpSpPr>
        <p:grpSp>
          <p:nvGrpSpPr>
            <p:cNvPr id="7177" name="Group 55"/>
            <p:cNvGrpSpPr>
              <a:grpSpLocks/>
            </p:cNvGrpSpPr>
            <p:nvPr/>
          </p:nvGrpSpPr>
          <p:grpSpPr bwMode="auto">
            <a:xfrm>
              <a:off x="1124" y="2379"/>
              <a:ext cx="4253" cy="1424"/>
              <a:chOff x="1188" y="2507"/>
              <a:chExt cx="4253" cy="1424"/>
            </a:xfrm>
          </p:grpSpPr>
          <p:grpSp>
            <p:nvGrpSpPr>
              <p:cNvPr id="7181" name="Group 44"/>
              <p:cNvGrpSpPr>
                <a:grpSpLocks/>
              </p:cNvGrpSpPr>
              <p:nvPr/>
            </p:nvGrpSpPr>
            <p:grpSpPr bwMode="auto">
              <a:xfrm>
                <a:off x="3728" y="2587"/>
                <a:ext cx="1713" cy="941"/>
                <a:chOff x="3946" y="2603"/>
                <a:chExt cx="1607" cy="844"/>
              </a:xfrm>
            </p:grpSpPr>
            <p:pic>
              <p:nvPicPr>
                <p:cNvPr id="7194" name="Picture 38" descr="Pepti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6" y="2603"/>
                  <a:ext cx="1548"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5" name="Rectangle 41"/>
                <p:cNvSpPr>
                  <a:spLocks noChangeArrowheads="1"/>
                </p:cNvSpPr>
                <p:nvPr/>
              </p:nvSpPr>
              <p:spPr bwMode="auto">
                <a:xfrm>
                  <a:off x="4584" y="2775"/>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7196" name="Rectangle 42"/>
                <p:cNvSpPr>
                  <a:spLocks noChangeArrowheads="1"/>
                </p:cNvSpPr>
                <p:nvPr/>
              </p:nvSpPr>
              <p:spPr bwMode="auto">
                <a:xfrm rot="-5400000">
                  <a:off x="5419" y="3132"/>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7197" name="Rectangle 43"/>
                <p:cNvSpPr>
                  <a:spLocks noChangeArrowheads="1"/>
                </p:cNvSpPr>
                <p:nvPr/>
              </p:nvSpPr>
              <p:spPr bwMode="auto">
                <a:xfrm rot="-5400000">
                  <a:off x="3998" y="2621"/>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grpSp>
          <p:grpSp>
            <p:nvGrpSpPr>
              <p:cNvPr id="7182" name="Group 47"/>
              <p:cNvGrpSpPr>
                <a:grpSpLocks/>
              </p:cNvGrpSpPr>
              <p:nvPr/>
            </p:nvGrpSpPr>
            <p:grpSpPr bwMode="auto">
              <a:xfrm rot="1443221">
                <a:off x="2363" y="2507"/>
                <a:ext cx="1115" cy="1151"/>
                <a:chOff x="2304" y="2421"/>
                <a:chExt cx="1330" cy="1351"/>
              </a:xfrm>
            </p:grpSpPr>
            <p:pic>
              <p:nvPicPr>
                <p:cNvPr id="7191" name="Picture 36" descr="rna-stru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 y="2421"/>
                  <a:ext cx="1304" cy="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2" name="Rectangle 45"/>
                <p:cNvSpPr>
                  <a:spLocks noChangeArrowheads="1"/>
                </p:cNvSpPr>
                <p:nvPr/>
              </p:nvSpPr>
              <p:spPr bwMode="auto">
                <a:xfrm>
                  <a:off x="2304" y="3618"/>
                  <a:ext cx="544" cy="1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7193" name="Rectangle 46"/>
                <p:cNvSpPr>
                  <a:spLocks noChangeArrowheads="1"/>
                </p:cNvSpPr>
                <p:nvPr/>
              </p:nvSpPr>
              <p:spPr bwMode="auto">
                <a:xfrm>
                  <a:off x="3156" y="2499"/>
                  <a:ext cx="389" cy="211"/>
                </a:xfrm>
                <a:prstGeom prst="rect">
                  <a:avLst/>
                </a:prstGeom>
                <a:solidFill>
                  <a:schemeClr val="bg1"/>
                </a:solidFill>
                <a:ln w="9525">
                  <a:solidFill>
                    <a:schemeClr val="bg1"/>
                  </a:solidFill>
                  <a:miter lim="800000"/>
                  <a:headEnd/>
                  <a:tailEnd/>
                </a:ln>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grpSp>
          <p:grpSp>
            <p:nvGrpSpPr>
              <p:cNvPr id="7183" name="Group 49"/>
              <p:cNvGrpSpPr>
                <a:grpSpLocks/>
              </p:cNvGrpSpPr>
              <p:nvPr/>
            </p:nvGrpSpPr>
            <p:grpSpPr bwMode="auto">
              <a:xfrm>
                <a:off x="1235" y="2607"/>
                <a:ext cx="776" cy="1014"/>
                <a:chOff x="995" y="2663"/>
                <a:chExt cx="776" cy="1014"/>
              </a:xfrm>
            </p:grpSpPr>
            <p:pic>
              <p:nvPicPr>
                <p:cNvPr id="7189" name="Picture 34" descr="dna"/>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95" y="2663"/>
                  <a:ext cx="776" cy="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0" name="Rectangle 48"/>
                <p:cNvSpPr>
                  <a:spLocks noChangeArrowheads="1"/>
                </p:cNvSpPr>
                <p:nvPr/>
              </p:nvSpPr>
              <p:spPr bwMode="auto">
                <a:xfrm>
                  <a:off x="1452" y="2945"/>
                  <a:ext cx="308" cy="51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grpSp>
          <p:sp>
            <p:nvSpPr>
              <p:cNvPr id="7184" name="Line 50"/>
              <p:cNvSpPr>
                <a:spLocks noChangeShapeType="1"/>
              </p:cNvSpPr>
              <p:nvPr/>
            </p:nvSpPr>
            <p:spPr bwMode="auto">
              <a:xfrm>
                <a:off x="1773" y="307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7185" name="Line 51"/>
              <p:cNvSpPr>
                <a:spLocks noChangeShapeType="1"/>
              </p:cNvSpPr>
              <p:nvPr/>
            </p:nvSpPr>
            <p:spPr bwMode="auto">
              <a:xfrm>
                <a:off x="3105" y="306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7186" name="Text Box 52"/>
              <p:cNvSpPr txBox="1">
                <a:spLocks noChangeArrowheads="1"/>
              </p:cNvSpPr>
              <p:nvPr/>
            </p:nvSpPr>
            <p:spPr bwMode="auto">
              <a:xfrm>
                <a:off x="2702" y="3698"/>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solidFill>
                      <a:srgbClr val="0000FF"/>
                    </a:solidFill>
                  </a:rPr>
                  <a:t>RNA</a:t>
                </a:r>
              </a:p>
            </p:txBody>
          </p:sp>
          <p:sp>
            <p:nvSpPr>
              <p:cNvPr id="7187" name="Text Box 53"/>
              <p:cNvSpPr txBox="1">
                <a:spLocks noChangeArrowheads="1"/>
              </p:cNvSpPr>
              <p:nvPr/>
            </p:nvSpPr>
            <p:spPr bwMode="auto">
              <a:xfrm>
                <a:off x="4336" y="3700"/>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solidFill>
                      <a:srgbClr val="0000FF"/>
                    </a:solidFill>
                  </a:rPr>
                  <a:t>Protein</a:t>
                </a:r>
              </a:p>
            </p:txBody>
          </p:sp>
          <p:sp>
            <p:nvSpPr>
              <p:cNvPr id="7188" name="Text Box 54"/>
              <p:cNvSpPr txBox="1">
                <a:spLocks noChangeArrowheads="1"/>
              </p:cNvSpPr>
              <p:nvPr/>
            </p:nvSpPr>
            <p:spPr bwMode="auto">
              <a:xfrm>
                <a:off x="1188" y="3693"/>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solidFill>
                      <a:srgbClr val="0000FF"/>
                    </a:solidFill>
                  </a:rPr>
                  <a:t>DNA</a:t>
                </a:r>
              </a:p>
            </p:txBody>
          </p:sp>
        </p:grpSp>
        <p:sp>
          <p:nvSpPr>
            <p:cNvPr id="7178" name="Text Box 56"/>
            <p:cNvSpPr txBox="1">
              <a:spLocks noChangeArrowheads="1"/>
            </p:cNvSpPr>
            <p:nvPr/>
          </p:nvSpPr>
          <p:spPr bwMode="auto">
            <a:xfrm>
              <a:off x="915" y="3830"/>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Polymer of nucleotides</a:t>
              </a:r>
            </a:p>
          </p:txBody>
        </p:sp>
        <p:sp>
          <p:nvSpPr>
            <p:cNvPr id="7179" name="Text Box 57"/>
            <p:cNvSpPr txBox="1">
              <a:spLocks noChangeArrowheads="1"/>
            </p:cNvSpPr>
            <p:nvPr/>
          </p:nvSpPr>
          <p:spPr bwMode="auto">
            <a:xfrm>
              <a:off x="2524" y="3831"/>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Polymer of nucleotides</a:t>
              </a:r>
            </a:p>
          </p:txBody>
        </p:sp>
        <p:sp>
          <p:nvSpPr>
            <p:cNvPr id="7180" name="Text Box 58"/>
            <p:cNvSpPr txBox="1">
              <a:spLocks noChangeArrowheads="1"/>
            </p:cNvSpPr>
            <p:nvPr/>
          </p:nvSpPr>
          <p:spPr bwMode="auto">
            <a:xfrm>
              <a:off x="4190" y="3828"/>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Polymer of amino acids</a:t>
              </a:r>
            </a:p>
          </p:txBody>
        </p:sp>
      </p:grpSp>
      <p:sp>
        <p:nvSpPr>
          <p:cNvPr id="22592" name="Rectangle 64"/>
          <p:cNvSpPr>
            <a:spLocks noChangeArrowheads="1"/>
          </p:cNvSpPr>
          <p:nvPr/>
        </p:nvSpPr>
        <p:spPr bwMode="auto">
          <a:xfrm>
            <a:off x="2555875" y="1344613"/>
            <a:ext cx="4803775" cy="2201862"/>
          </a:xfrm>
          <a:prstGeom prst="rect">
            <a:avLst/>
          </a:prstGeom>
          <a:noFill/>
          <a:ln w="19050">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pic>
        <p:nvPicPr>
          <p:cNvPr id="7175" name="Picture 102" descr="crick_1441179c"/>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092950" y="623888"/>
            <a:ext cx="205105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Rectangle 1"/>
          <p:cNvSpPr>
            <a:spLocks noChangeArrowheads="1"/>
          </p:cNvSpPr>
          <p:nvPr/>
        </p:nvSpPr>
        <p:spPr bwMode="auto">
          <a:xfrm>
            <a:off x="6581775" y="1938338"/>
            <a:ext cx="25622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r" eaLnBrk="1" hangingPunct="1">
              <a:spcBef>
                <a:spcPct val="50000"/>
              </a:spcBef>
            </a:pPr>
            <a:r>
              <a:rPr lang="en-US" altLang="en-US" sz="1800" u="sng">
                <a:solidFill>
                  <a:srgbClr val="006600"/>
                </a:solidFill>
                <a:ea typeface="ＭＳ Ｐゴシック" pitchFamily="34" charset="-128"/>
              </a:rPr>
              <a:t>Nobel Prize in 1962 for DNA Structure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9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1682967" y="1079959"/>
          <a:ext cx="5846762" cy="3027363"/>
        </p:xfrm>
        <a:graphic>
          <a:graphicData uri="http://schemas.openxmlformats.org/drawingml/2006/table">
            <a:tbl>
              <a:tblPr firstRow="1" bandRow="1">
                <a:tableStyleId>{073A0DAA-6AF3-43AB-8588-CEC1D06C72B9}</a:tableStyleId>
              </a:tblPr>
              <a:tblGrid>
                <a:gridCol w="1228338">
                  <a:extLst>
                    <a:ext uri="{9D8B030D-6E8A-4147-A177-3AD203B41FA5}">
                      <a16:colId xmlns:a16="http://schemas.microsoft.com/office/drawing/2014/main" val="20000"/>
                    </a:ext>
                  </a:extLst>
                </a:gridCol>
                <a:gridCol w="1146449">
                  <a:extLst>
                    <a:ext uri="{9D8B030D-6E8A-4147-A177-3AD203B41FA5}">
                      <a16:colId xmlns:a16="http://schemas.microsoft.com/office/drawing/2014/main" val="20001"/>
                    </a:ext>
                  </a:extLst>
                </a:gridCol>
                <a:gridCol w="2073190">
                  <a:extLst>
                    <a:ext uri="{9D8B030D-6E8A-4147-A177-3AD203B41FA5}">
                      <a16:colId xmlns:a16="http://schemas.microsoft.com/office/drawing/2014/main" val="20002"/>
                    </a:ext>
                  </a:extLst>
                </a:gridCol>
                <a:gridCol w="1398785">
                  <a:extLst>
                    <a:ext uri="{9D8B030D-6E8A-4147-A177-3AD203B41FA5}">
                      <a16:colId xmlns:a16="http://schemas.microsoft.com/office/drawing/2014/main" val="20003"/>
                    </a:ext>
                  </a:extLst>
                </a:gridCol>
              </a:tblGrid>
              <a:tr h="793232">
                <a:tc>
                  <a:txBody>
                    <a:bodyPr/>
                    <a:lstStyle/>
                    <a:p>
                      <a:pPr algn="ctr">
                        <a:spcAft>
                          <a:spcPts val="0"/>
                        </a:spcAft>
                      </a:pPr>
                      <a:r>
                        <a:rPr lang="en-US" sz="2000" dirty="0">
                          <a:effectLst/>
                          <a:latin typeface="Arial"/>
                          <a:cs typeface="Arial"/>
                        </a:rPr>
                        <a:t>Glucose</a:t>
                      </a:r>
                      <a:endParaRPr lang="en-US" sz="2000" dirty="0">
                        <a:effectLst/>
                        <a:latin typeface="Arial"/>
                        <a:ea typeface="ＭＳ 明朝"/>
                        <a:cs typeface="Arial"/>
                      </a:endParaRPr>
                    </a:p>
                  </a:txBody>
                  <a:tcPr marL="68582" marR="68582" marT="0" marB="0" anchor="ctr"/>
                </a:tc>
                <a:tc>
                  <a:txBody>
                    <a:bodyPr/>
                    <a:lstStyle/>
                    <a:p>
                      <a:pPr algn="ctr">
                        <a:spcAft>
                          <a:spcPts val="0"/>
                        </a:spcAft>
                      </a:pPr>
                      <a:r>
                        <a:rPr lang="en-US" sz="2000" dirty="0">
                          <a:effectLst/>
                          <a:latin typeface="Arial"/>
                          <a:cs typeface="Arial"/>
                        </a:rPr>
                        <a:t>Lactose</a:t>
                      </a:r>
                      <a:endParaRPr lang="en-US" sz="2000" dirty="0">
                        <a:effectLst/>
                        <a:latin typeface="Arial"/>
                        <a:ea typeface="ＭＳ 明朝"/>
                        <a:cs typeface="Arial"/>
                      </a:endParaRPr>
                    </a:p>
                  </a:txBody>
                  <a:tcPr marL="68582" marR="68582" marT="0" marB="0" anchor="ctr"/>
                </a:tc>
                <a:tc>
                  <a:txBody>
                    <a:bodyPr/>
                    <a:lstStyle/>
                    <a:p>
                      <a:pPr algn="ctr">
                        <a:spcAft>
                          <a:spcPts val="0"/>
                        </a:spcAft>
                      </a:pPr>
                      <a:r>
                        <a:rPr lang="en-US" sz="2000" dirty="0">
                          <a:effectLst/>
                          <a:latin typeface="Arial"/>
                          <a:cs typeface="Arial"/>
                        </a:rPr>
                        <a:t>Lac repressor bound</a:t>
                      </a:r>
                      <a:endParaRPr lang="en-US" sz="2000" dirty="0">
                        <a:effectLst/>
                        <a:latin typeface="Arial"/>
                        <a:ea typeface="ＭＳ 明朝"/>
                        <a:cs typeface="Arial"/>
                      </a:endParaRPr>
                    </a:p>
                  </a:txBody>
                  <a:tcPr marL="68582" marR="68582" marT="0" marB="0" anchor="ctr"/>
                </a:tc>
                <a:tc>
                  <a:txBody>
                    <a:bodyPr/>
                    <a:lstStyle/>
                    <a:p>
                      <a:pPr algn="ctr">
                        <a:spcAft>
                          <a:spcPts val="0"/>
                        </a:spcAft>
                      </a:pPr>
                      <a:r>
                        <a:rPr lang="en-US" sz="2000" dirty="0">
                          <a:effectLst/>
                          <a:latin typeface="Arial"/>
                          <a:cs typeface="Arial"/>
                        </a:rPr>
                        <a:t>Lac operon</a:t>
                      </a:r>
                      <a:endParaRPr lang="en-US" sz="2000" dirty="0">
                        <a:effectLst/>
                        <a:latin typeface="Arial"/>
                        <a:ea typeface="ＭＳ 明朝"/>
                        <a:cs typeface="Arial"/>
                      </a:endParaRPr>
                    </a:p>
                  </a:txBody>
                  <a:tcPr marL="68582" marR="68582" marT="0" marB="0" anchor="ctr"/>
                </a:tc>
                <a:extLst>
                  <a:ext uri="{0D108BD9-81ED-4DB2-BD59-A6C34878D82A}">
                    <a16:rowId xmlns:a16="http://schemas.microsoft.com/office/drawing/2014/main" val="10000"/>
                  </a:ext>
                </a:extLst>
              </a:tr>
              <a:tr h="614613">
                <a:tc>
                  <a:txBody>
                    <a:bodyPr/>
                    <a:lstStyle/>
                    <a:p>
                      <a:pPr algn="ctr">
                        <a:spcAft>
                          <a:spcPts val="0"/>
                        </a:spcAft>
                      </a:pPr>
                      <a:r>
                        <a:rPr lang="en-US" sz="2000" dirty="0">
                          <a:effectLst/>
                          <a:latin typeface="Arial"/>
                          <a:cs typeface="Arial"/>
                        </a:rPr>
                        <a:t>+</a:t>
                      </a:r>
                      <a:endParaRPr lang="en-US" sz="2000" dirty="0">
                        <a:effectLst/>
                        <a:latin typeface="Arial"/>
                        <a:ea typeface="ＭＳ 明朝"/>
                        <a:cs typeface="Arial"/>
                      </a:endParaRPr>
                    </a:p>
                  </a:txBody>
                  <a:tcPr marL="68582" marR="68582" marT="0" marB="0" anchor="ctr"/>
                </a:tc>
                <a:tc>
                  <a:txBody>
                    <a:bodyPr/>
                    <a:lstStyle/>
                    <a:p>
                      <a:pPr algn="ctr">
                        <a:spcAft>
                          <a:spcPts val="0"/>
                        </a:spcAft>
                      </a:pPr>
                      <a:r>
                        <a:rPr lang="en-US" sz="2000" dirty="0">
                          <a:effectLst/>
                          <a:latin typeface="Arial"/>
                          <a:cs typeface="Arial"/>
                        </a:rPr>
                        <a:t>-</a:t>
                      </a:r>
                      <a:endParaRPr lang="en-US" sz="2000" dirty="0">
                        <a:effectLst/>
                        <a:latin typeface="Arial"/>
                        <a:ea typeface="ＭＳ 明朝"/>
                        <a:cs typeface="Arial"/>
                      </a:endParaRPr>
                    </a:p>
                  </a:txBody>
                  <a:tcPr marL="68582" marR="68582" marT="0" marB="0" anchor="ctr"/>
                </a:tc>
                <a:tc>
                  <a:txBody>
                    <a:bodyPr/>
                    <a:lstStyle/>
                    <a:p>
                      <a:pPr algn="ctr">
                        <a:spcAft>
                          <a:spcPts val="0"/>
                        </a:spcAft>
                      </a:pPr>
                      <a:r>
                        <a:rPr lang="en-US" sz="2000" dirty="0">
                          <a:effectLst/>
                          <a:latin typeface="Arial"/>
                          <a:ea typeface="ＭＳ 明朝"/>
                          <a:cs typeface="Arial"/>
                        </a:rPr>
                        <a:t>YES</a:t>
                      </a:r>
                    </a:p>
                  </a:txBody>
                  <a:tcPr marL="68582" marR="68582" marT="0" marB="0" anchor="ctr"/>
                </a:tc>
                <a:tc>
                  <a:txBody>
                    <a:bodyPr/>
                    <a:lstStyle/>
                    <a:p>
                      <a:pPr algn="ctr">
                        <a:spcAft>
                          <a:spcPts val="0"/>
                        </a:spcAft>
                      </a:pPr>
                      <a:r>
                        <a:rPr lang="en-US" sz="2000" b="0" dirty="0">
                          <a:solidFill>
                            <a:srgbClr val="C00000"/>
                          </a:solidFill>
                          <a:effectLst/>
                          <a:latin typeface="Arial"/>
                          <a:ea typeface="ＭＳ 明朝"/>
                          <a:cs typeface="Arial"/>
                        </a:rPr>
                        <a:t>OFF (0)</a:t>
                      </a:r>
                    </a:p>
                  </a:txBody>
                  <a:tcPr marL="68582" marR="68582" marT="0" marB="0" anchor="ctr"/>
                </a:tc>
                <a:extLst>
                  <a:ext uri="{0D108BD9-81ED-4DB2-BD59-A6C34878D82A}">
                    <a16:rowId xmlns:a16="http://schemas.microsoft.com/office/drawing/2014/main" val="10001"/>
                  </a:ext>
                </a:extLst>
              </a:tr>
              <a:tr h="561873">
                <a:tc>
                  <a:txBody>
                    <a:bodyPr/>
                    <a:lstStyle/>
                    <a:p>
                      <a:pPr algn="ctr">
                        <a:spcAft>
                          <a:spcPts val="0"/>
                        </a:spcAft>
                      </a:pPr>
                      <a:r>
                        <a:rPr lang="en-US" sz="2000" dirty="0">
                          <a:effectLst/>
                          <a:latin typeface="Arial"/>
                          <a:cs typeface="Arial"/>
                        </a:rPr>
                        <a:t>+</a:t>
                      </a:r>
                      <a:endParaRPr lang="en-US" sz="2000" dirty="0">
                        <a:effectLst/>
                        <a:latin typeface="Arial"/>
                        <a:ea typeface="ＭＳ 明朝"/>
                        <a:cs typeface="Arial"/>
                      </a:endParaRPr>
                    </a:p>
                  </a:txBody>
                  <a:tcPr marL="68582" marR="68582" marT="0" marB="0" anchor="ctr"/>
                </a:tc>
                <a:tc>
                  <a:txBody>
                    <a:bodyPr/>
                    <a:lstStyle/>
                    <a:p>
                      <a:pPr algn="ctr">
                        <a:spcAft>
                          <a:spcPts val="0"/>
                        </a:spcAft>
                      </a:pPr>
                      <a:r>
                        <a:rPr lang="en-US" sz="2000" dirty="0">
                          <a:effectLst/>
                          <a:latin typeface="Arial"/>
                          <a:cs typeface="Arial"/>
                        </a:rPr>
                        <a:t>+</a:t>
                      </a:r>
                      <a:endParaRPr lang="en-US" sz="2000" dirty="0">
                        <a:effectLst/>
                        <a:latin typeface="Arial"/>
                        <a:ea typeface="ＭＳ 明朝"/>
                        <a:cs typeface="Arial"/>
                      </a:endParaRPr>
                    </a:p>
                  </a:txBody>
                  <a:tcPr marL="68582" marR="68582" marT="0" marB="0" anchor="ctr"/>
                </a:tc>
                <a:tc>
                  <a:txBody>
                    <a:bodyPr/>
                    <a:lstStyle/>
                    <a:p>
                      <a:pPr algn="ctr">
                        <a:spcAft>
                          <a:spcPts val="0"/>
                        </a:spcAft>
                      </a:pPr>
                      <a:r>
                        <a:rPr lang="en-US" sz="2000" dirty="0">
                          <a:effectLst/>
                          <a:latin typeface="Arial"/>
                          <a:ea typeface="ＭＳ 明朝"/>
                          <a:cs typeface="Arial"/>
                        </a:rPr>
                        <a:t>YES</a:t>
                      </a:r>
                    </a:p>
                  </a:txBody>
                  <a:tcPr marL="68582" marR="68582" marT="0" marB="0" anchor="ctr"/>
                </a:tc>
                <a:tc>
                  <a:txBody>
                    <a:bodyPr/>
                    <a:lstStyle/>
                    <a:p>
                      <a:pPr algn="ctr">
                        <a:spcAft>
                          <a:spcPts val="0"/>
                        </a:spcAft>
                      </a:pPr>
                      <a:r>
                        <a:rPr lang="en-US" sz="2000" dirty="0">
                          <a:solidFill>
                            <a:srgbClr val="C00000"/>
                          </a:solidFill>
                          <a:effectLst/>
                          <a:latin typeface="Arial"/>
                          <a:ea typeface="ＭＳ 明朝"/>
                          <a:cs typeface="Arial"/>
                        </a:rPr>
                        <a:t>OFF (0)</a:t>
                      </a:r>
                    </a:p>
                  </a:txBody>
                  <a:tcPr marL="68582" marR="68582" marT="0" marB="0" anchor="ctr"/>
                </a:tc>
                <a:extLst>
                  <a:ext uri="{0D108BD9-81ED-4DB2-BD59-A6C34878D82A}">
                    <a16:rowId xmlns:a16="http://schemas.microsoft.com/office/drawing/2014/main" val="10002"/>
                  </a:ext>
                </a:extLst>
              </a:tr>
              <a:tr h="550857">
                <a:tc>
                  <a:txBody>
                    <a:bodyPr/>
                    <a:lstStyle/>
                    <a:p>
                      <a:pPr algn="ctr">
                        <a:spcAft>
                          <a:spcPts val="0"/>
                        </a:spcAft>
                      </a:pPr>
                      <a:r>
                        <a:rPr lang="en-US" sz="2000" dirty="0">
                          <a:effectLst/>
                          <a:latin typeface="Arial"/>
                          <a:cs typeface="Arial"/>
                        </a:rPr>
                        <a:t>-</a:t>
                      </a:r>
                      <a:endParaRPr lang="en-US" sz="2000" dirty="0">
                        <a:effectLst/>
                        <a:latin typeface="Arial"/>
                        <a:ea typeface="ＭＳ 明朝"/>
                        <a:cs typeface="Arial"/>
                      </a:endParaRPr>
                    </a:p>
                  </a:txBody>
                  <a:tcPr marL="68582" marR="68582" marT="0" marB="0" anchor="ctr"/>
                </a:tc>
                <a:tc>
                  <a:txBody>
                    <a:bodyPr/>
                    <a:lstStyle/>
                    <a:p>
                      <a:pPr algn="ctr">
                        <a:spcAft>
                          <a:spcPts val="0"/>
                        </a:spcAft>
                      </a:pPr>
                      <a:r>
                        <a:rPr lang="en-US" sz="2000" dirty="0">
                          <a:effectLst/>
                          <a:latin typeface="Arial"/>
                          <a:cs typeface="Arial"/>
                        </a:rPr>
                        <a:t>+</a:t>
                      </a:r>
                      <a:endParaRPr lang="en-US" sz="2000" dirty="0">
                        <a:effectLst/>
                        <a:latin typeface="Arial"/>
                        <a:ea typeface="ＭＳ 明朝"/>
                        <a:cs typeface="Arial"/>
                      </a:endParaRPr>
                    </a:p>
                  </a:txBody>
                  <a:tcPr marL="68582" marR="68582" marT="0" marB="0" anchor="ctr"/>
                </a:tc>
                <a:tc>
                  <a:txBody>
                    <a:bodyPr/>
                    <a:lstStyle/>
                    <a:p>
                      <a:pPr algn="ctr">
                        <a:spcAft>
                          <a:spcPts val="0"/>
                        </a:spcAft>
                      </a:pPr>
                      <a:r>
                        <a:rPr lang="en-US" sz="2000" dirty="0">
                          <a:effectLst/>
                          <a:latin typeface="Arial"/>
                          <a:ea typeface="ＭＳ 明朝"/>
                          <a:cs typeface="Arial"/>
                        </a:rPr>
                        <a:t>NO</a:t>
                      </a:r>
                    </a:p>
                  </a:txBody>
                  <a:tcPr marL="68582" marR="68582" marT="0" marB="0" anchor="ctr"/>
                </a:tc>
                <a:tc>
                  <a:txBody>
                    <a:bodyPr/>
                    <a:lstStyle/>
                    <a:p>
                      <a:pPr algn="ctr">
                        <a:spcAft>
                          <a:spcPts val="0"/>
                        </a:spcAft>
                      </a:pPr>
                      <a:r>
                        <a:rPr lang="en-US" sz="2000" b="0" dirty="0">
                          <a:solidFill>
                            <a:srgbClr val="006600"/>
                          </a:solidFill>
                          <a:effectLst/>
                          <a:latin typeface="Arial"/>
                          <a:ea typeface="ＭＳ 明朝"/>
                          <a:cs typeface="Arial"/>
                        </a:rPr>
                        <a:t>ON (1)</a:t>
                      </a:r>
                    </a:p>
                  </a:txBody>
                  <a:tcPr marL="68582" marR="68582" marT="0" marB="0" anchor="ctr"/>
                </a:tc>
                <a:extLst>
                  <a:ext uri="{0D108BD9-81ED-4DB2-BD59-A6C34878D82A}">
                    <a16:rowId xmlns:a16="http://schemas.microsoft.com/office/drawing/2014/main" val="10003"/>
                  </a:ext>
                </a:extLst>
              </a:tr>
              <a:tr h="506788">
                <a:tc>
                  <a:txBody>
                    <a:bodyPr/>
                    <a:lstStyle/>
                    <a:p>
                      <a:pPr algn="ctr">
                        <a:spcAft>
                          <a:spcPts val="0"/>
                        </a:spcAft>
                      </a:pPr>
                      <a:r>
                        <a:rPr lang="en-US" sz="2000" dirty="0">
                          <a:effectLst/>
                          <a:latin typeface="Arial"/>
                          <a:ea typeface="ＭＳ 明朝"/>
                          <a:cs typeface="Arial"/>
                        </a:rPr>
                        <a:t>-</a:t>
                      </a:r>
                    </a:p>
                  </a:txBody>
                  <a:tcPr marL="68582" marR="68582" marT="0" marB="0" anchor="ctr"/>
                </a:tc>
                <a:tc>
                  <a:txBody>
                    <a:bodyPr/>
                    <a:lstStyle/>
                    <a:p>
                      <a:pPr algn="ctr">
                        <a:spcAft>
                          <a:spcPts val="0"/>
                        </a:spcAft>
                      </a:pPr>
                      <a:r>
                        <a:rPr lang="en-US" sz="2000" dirty="0">
                          <a:effectLst/>
                          <a:latin typeface="Arial"/>
                          <a:ea typeface="ＭＳ 明朝"/>
                          <a:cs typeface="Arial"/>
                        </a:rPr>
                        <a:t>-</a:t>
                      </a:r>
                    </a:p>
                  </a:txBody>
                  <a:tcPr marL="68582" marR="68582" marT="0" marB="0" anchor="ctr"/>
                </a:tc>
                <a:tc>
                  <a:txBody>
                    <a:bodyPr/>
                    <a:lstStyle/>
                    <a:p>
                      <a:pPr algn="ctr">
                        <a:spcAft>
                          <a:spcPts val="0"/>
                        </a:spcAft>
                      </a:pPr>
                      <a:r>
                        <a:rPr lang="en-US" sz="2000" dirty="0">
                          <a:effectLst/>
                          <a:latin typeface="Arial"/>
                          <a:ea typeface="ＭＳ 明朝"/>
                          <a:cs typeface="Arial"/>
                        </a:rPr>
                        <a:t>YES</a:t>
                      </a:r>
                    </a:p>
                  </a:txBody>
                  <a:tcPr marL="68582" marR="68582" marT="0" marB="0" anchor="ctr"/>
                </a:tc>
                <a:tc>
                  <a:txBody>
                    <a:bodyPr/>
                    <a:lstStyle/>
                    <a:p>
                      <a:pPr algn="ctr">
                        <a:spcAft>
                          <a:spcPts val="0"/>
                        </a:spcAft>
                      </a:pPr>
                      <a:r>
                        <a:rPr lang="en-US" sz="2000" dirty="0">
                          <a:solidFill>
                            <a:srgbClr val="C00000"/>
                          </a:solidFill>
                          <a:effectLst/>
                          <a:latin typeface="Arial"/>
                          <a:ea typeface="ＭＳ 明朝"/>
                          <a:cs typeface="Arial"/>
                        </a:rPr>
                        <a:t>OFF (0)</a:t>
                      </a:r>
                    </a:p>
                  </a:txBody>
                  <a:tcPr marL="68582" marR="68582" marT="0" marB="0" anchor="ctr"/>
                </a:tc>
                <a:extLst>
                  <a:ext uri="{0D108BD9-81ED-4DB2-BD59-A6C34878D82A}">
                    <a16:rowId xmlns:a16="http://schemas.microsoft.com/office/drawing/2014/main" val="10004"/>
                  </a:ext>
                </a:extLst>
              </a:tr>
            </a:tbl>
          </a:graphicData>
        </a:graphic>
      </p:graphicFrame>
      <p:sp>
        <p:nvSpPr>
          <p:cNvPr id="34851" name="TextBox 16"/>
          <p:cNvSpPr txBox="1">
            <a:spLocks noChangeArrowheads="1"/>
          </p:cNvSpPr>
          <p:nvPr/>
        </p:nvSpPr>
        <p:spPr bwMode="auto">
          <a:xfrm>
            <a:off x="2366963" y="212725"/>
            <a:ext cx="49863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3200" dirty="0"/>
              <a:t>Four Possible Situations</a:t>
            </a:r>
          </a:p>
        </p:txBody>
      </p:sp>
      <p:grpSp>
        <p:nvGrpSpPr>
          <p:cNvPr id="34852" name="Group 39"/>
          <p:cNvGrpSpPr>
            <a:grpSpLocks/>
          </p:cNvGrpSpPr>
          <p:nvPr/>
        </p:nvGrpSpPr>
        <p:grpSpPr bwMode="auto">
          <a:xfrm>
            <a:off x="1663928" y="4379685"/>
            <a:ext cx="6767512" cy="2298700"/>
            <a:chOff x="1918787" y="1713769"/>
            <a:chExt cx="6768012" cy="2299908"/>
          </a:xfrm>
        </p:grpSpPr>
        <p:sp>
          <p:nvSpPr>
            <p:cNvPr id="41" name="Rectangle 40"/>
            <p:cNvSpPr/>
            <p:nvPr/>
          </p:nvSpPr>
          <p:spPr>
            <a:xfrm>
              <a:off x="2514143" y="3157565"/>
              <a:ext cx="684264" cy="246191"/>
            </a:xfrm>
            <a:prstGeom prst="rect">
              <a:avLst/>
            </a:prstGeom>
            <a:solidFill>
              <a:srgbClr val="008000">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42" name="Rectangle 41"/>
            <p:cNvSpPr/>
            <p:nvPr/>
          </p:nvSpPr>
          <p:spPr>
            <a:xfrm>
              <a:off x="3106325" y="3157565"/>
              <a:ext cx="617583" cy="246191"/>
            </a:xfrm>
            <a:prstGeom prst="rect">
              <a:avLst/>
            </a:prstGeom>
            <a:solidFill>
              <a:srgbClr val="FF0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34855" name="TextBox 42"/>
            <p:cNvSpPr txBox="1">
              <a:spLocks noChangeArrowheads="1"/>
            </p:cNvSpPr>
            <p:nvPr/>
          </p:nvSpPr>
          <p:spPr bwMode="auto">
            <a:xfrm>
              <a:off x="3286293" y="3428902"/>
              <a:ext cx="114979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a:cs typeface="Arial" panose="020B0604020202020204" pitchFamily="34" charset="0"/>
                </a:rPr>
                <a:t>Lac operator</a:t>
              </a:r>
            </a:p>
          </p:txBody>
        </p:sp>
        <p:grpSp>
          <p:nvGrpSpPr>
            <p:cNvPr id="34856" name="Group 68"/>
            <p:cNvGrpSpPr>
              <a:grpSpLocks/>
            </p:cNvGrpSpPr>
            <p:nvPr/>
          </p:nvGrpSpPr>
          <p:grpSpPr bwMode="auto">
            <a:xfrm>
              <a:off x="3135655" y="2563408"/>
              <a:ext cx="564810" cy="586932"/>
              <a:chOff x="3290516" y="2275814"/>
              <a:chExt cx="564810" cy="586932"/>
            </a:xfrm>
          </p:grpSpPr>
          <p:sp>
            <p:nvSpPr>
              <p:cNvPr id="59" name="Oval 58"/>
              <p:cNvSpPr>
                <a:spLocks noChangeAspect="1"/>
              </p:cNvSpPr>
              <p:nvPr/>
            </p:nvSpPr>
            <p:spPr>
              <a:xfrm>
                <a:off x="3289763" y="2275934"/>
                <a:ext cx="323874" cy="324020"/>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60" name="Oval 59"/>
              <p:cNvSpPr>
                <a:spLocks noChangeAspect="1"/>
              </p:cNvSpPr>
              <p:nvPr/>
            </p:nvSpPr>
            <p:spPr>
              <a:xfrm>
                <a:off x="3531081" y="2275934"/>
                <a:ext cx="323874" cy="324020"/>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61" name="Oval 60"/>
              <p:cNvSpPr>
                <a:spLocks noChangeAspect="1"/>
              </p:cNvSpPr>
              <p:nvPr/>
            </p:nvSpPr>
            <p:spPr>
              <a:xfrm>
                <a:off x="3289763" y="2538009"/>
                <a:ext cx="323874" cy="324020"/>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62" name="Oval 61"/>
              <p:cNvSpPr>
                <a:spLocks noChangeAspect="1"/>
              </p:cNvSpPr>
              <p:nvPr/>
            </p:nvSpPr>
            <p:spPr>
              <a:xfrm>
                <a:off x="3531081" y="2538009"/>
                <a:ext cx="323874" cy="324020"/>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grpSp>
        <p:sp>
          <p:nvSpPr>
            <p:cNvPr id="34857" name="TextBox 44"/>
            <p:cNvSpPr txBox="1">
              <a:spLocks noChangeArrowheads="1"/>
            </p:cNvSpPr>
            <p:nvPr/>
          </p:nvSpPr>
          <p:spPr bwMode="auto">
            <a:xfrm>
              <a:off x="3301576" y="2171170"/>
              <a:ext cx="1710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a:solidFill>
                    <a:srgbClr val="3D3DFF"/>
                  </a:solidFill>
                  <a:cs typeface="Arial" panose="020B0604020202020204" pitchFamily="34" charset="0"/>
                </a:rPr>
                <a:t>Lac repressor</a:t>
              </a:r>
            </a:p>
          </p:txBody>
        </p:sp>
        <p:sp>
          <p:nvSpPr>
            <p:cNvPr id="46" name="Rectangle 45"/>
            <p:cNvSpPr/>
            <p:nvPr/>
          </p:nvSpPr>
          <p:spPr>
            <a:xfrm>
              <a:off x="3858855" y="3159153"/>
              <a:ext cx="2160747" cy="246192"/>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47" name="Rectangle 46"/>
            <p:cNvSpPr/>
            <p:nvPr/>
          </p:nvSpPr>
          <p:spPr>
            <a:xfrm>
              <a:off x="6098983" y="3159153"/>
              <a:ext cx="1332011" cy="246192"/>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48" name="Rectangle 47"/>
            <p:cNvSpPr/>
            <p:nvPr/>
          </p:nvSpPr>
          <p:spPr>
            <a:xfrm>
              <a:off x="7505612" y="3159153"/>
              <a:ext cx="1081168" cy="246192"/>
            </a:xfrm>
            <a:prstGeom prst="rect">
              <a:avLst/>
            </a:prstGeom>
            <a:solidFill>
              <a:srgbClr val="CCFFC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34861" name="TextBox 48"/>
            <p:cNvSpPr txBox="1">
              <a:spLocks noChangeArrowheads="1"/>
            </p:cNvSpPr>
            <p:nvPr/>
          </p:nvSpPr>
          <p:spPr bwMode="auto">
            <a:xfrm>
              <a:off x="4265995" y="3119264"/>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i="1">
                  <a:cs typeface="Arial" panose="020B0604020202020204" pitchFamily="34" charset="0"/>
                </a:rPr>
                <a:t>lacZ</a:t>
              </a:r>
            </a:p>
          </p:txBody>
        </p:sp>
        <p:sp>
          <p:nvSpPr>
            <p:cNvPr id="34862" name="TextBox 49"/>
            <p:cNvSpPr txBox="1">
              <a:spLocks noChangeArrowheads="1"/>
            </p:cNvSpPr>
            <p:nvPr/>
          </p:nvSpPr>
          <p:spPr bwMode="auto">
            <a:xfrm>
              <a:off x="6446623" y="3084278"/>
              <a:ext cx="6776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i="1">
                  <a:cs typeface="Arial" panose="020B0604020202020204" pitchFamily="34" charset="0"/>
                </a:rPr>
                <a:t>lacY</a:t>
              </a:r>
            </a:p>
          </p:txBody>
        </p:sp>
        <p:sp>
          <p:nvSpPr>
            <p:cNvPr id="34863" name="TextBox 50"/>
            <p:cNvSpPr txBox="1">
              <a:spLocks noChangeArrowheads="1"/>
            </p:cNvSpPr>
            <p:nvPr/>
          </p:nvSpPr>
          <p:spPr bwMode="auto">
            <a:xfrm>
              <a:off x="7764506" y="3084278"/>
              <a:ext cx="686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i="1">
                  <a:cs typeface="Arial" panose="020B0604020202020204" pitchFamily="34" charset="0"/>
                </a:rPr>
                <a:t>lacA</a:t>
              </a:r>
            </a:p>
          </p:txBody>
        </p:sp>
        <p:sp>
          <p:nvSpPr>
            <p:cNvPr id="34864" name="TextBox 51"/>
            <p:cNvSpPr txBox="1">
              <a:spLocks noChangeArrowheads="1"/>
            </p:cNvSpPr>
            <p:nvPr/>
          </p:nvSpPr>
          <p:spPr bwMode="auto">
            <a:xfrm>
              <a:off x="5477986" y="3466203"/>
              <a:ext cx="17556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200">
                  <a:cs typeface="Arial" panose="020B0604020202020204" pitchFamily="34" charset="0"/>
                </a:rPr>
                <a:t>Lac Operon</a:t>
              </a:r>
            </a:p>
          </p:txBody>
        </p:sp>
        <p:grpSp>
          <p:nvGrpSpPr>
            <p:cNvPr id="34865" name="Group 58"/>
            <p:cNvGrpSpPr>
              <a:grpSpLocks/>
            </p:cNvGrpSpPr>
            <p:nvPr/>
          </p:nvGrpSpPr>
          <p:grpSpPr bwMode="auto">
            <a:xfrm>
              <a:off x="2086176" y="3161619"/>
              <a:ext cx="6600623" cy="257000"/>
              <a:chOff x="863066" y="2774207"/>
              <a:chExt cx="7822091" cy="257000"/>
            </a:xfrm>
          </p:grpSpPr>
          <p:cxnSp>
            <p:nvCxnSpPr>
              <p:cNvPr id="57" name="Straight Connector 56"/>
              <p:cNvCxnSpPr/>
              <p:nvPr/>
            </p:nvCxnSpPr>
            <p:spPr>
              <a:xfrm flipV="1">
                <a:off x="862248" y="2774917"/>
                <a:ext cx="7822909" cy="1270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877300" y="3029051"/>
                <a:ext cx="7807857" cy="158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4" name="Oval 53"/>
            <p:cNvSpPr/>
            <p:nvPr/>
          </p:nvSpPr>
          <p:spPr>
            <a:xfrm rot="19162646">
              <a:off x="1988642" y="2161679"/>
              <a:ext cx="1282795" cy="898997"/>
            </a:xfrm>
            <a:prstGeom prst="ellipse">
              <a:avLst/>
            </a:prstGeom>
            <a:solidFill>
              <a:srgbClr val="660066">
                <a:alpha val="7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34867" name="TextBox 54"/>
            <p:cNvSpPr txBox="1">
              <a:spLocks noChangeArrowheads="1"/>
            </p:cNvSpPr>
            <p:nvPr/>
          </p:nvSpPr>
          <p:spPr bwMode="auto">
            <a:xfrm>
              <a:off x="2129046" y="1713769"/>
              <a:ext cx="22430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CA" altLang="en-US" sz="2000">
                  <a:solidFill>
                    <a:srgbClr val="944C94"/>
                  </a:solidFill>
                  <a:cs typeface="Arial" panose="020B0604020202020204" pitchFamily="34" charset="0"/>
                </a:rPr>
                <a:t>RNA Polymerase</a:t>
              </a:r>
            </a:p>
          </p:txBody>
        </p:sp>
        <p:sp>
          <p:nvSpPr>
            <p:cNvPr id="34868" name="TextBox 55"/>
            <p:cNvSpPr txBox="1">
              <a:spLocks noChangeArrowheads="1"/>
            </p:cNvSpPr>
            <p:nvPr/>
          </p:nvSpPr>
          <p:spPr bwMode="auto">
            <a:xfrm>
              <a:off x="1918787" y="3408290"/>
              <a:ext cx="114979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r" eaLnBrk="1" hangingPunct="1"/>
              <a:r>
                <a:rPr lang="en-US" altLang="en-US">
                  <a:cs typeface="Arial" panose="020B0604020202020204" pitchFamily="34" charset="0"/>
                </a:rPr>
                <a:t>Lac pomoter</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25"/>
          <p:cNvSpPr txBox="1">
            <a:spLocks noChangeArrowheads="1"/>
          </p:cNvSpPr>
          <p:nvPr/>
        </p:nvSpPr>
        <p:spPr bwMode="auto">
          <a:xfrm>
            <a:off x="3114675" y="473075"/>
            <a:ext cx="2921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4000"/>
              <a:t>Translation</a:t>
            </a:r>
          </a:p>
        </p:txBody>
      </p:sp>
      <p:grpSp>
        <p:nvGrpSpPr>
          <p:cNvPr id="35843" name="Group 28"/>
          <p:cNvGrpSpPr>
            <a:grpSpLocks/>
          </p:cNvGrpSpPr>
          <p:nvPr/>
        </p:nvGrpSpPr>
        <p:grpSpPr bwMode="auto">
          <a:xfrm>
            <a:off x="868363" y="1719263"/>
            <a:ext cx="7615237" cy="3440112"/>
            <a:chOff x="868680" y="1719262"/>
            <a:chExt cx="7614603" cy="3440123"/>
          </a:xfrm>
        </p:grpSpPr>
        <p:grpSp>
          <p:nvGrpSpPr>
            <p:cNvPr id="35844" name="Group 59"/>
            <p:cNvGrpSpPr>
              <a:grpSpLocks/>
            </p:cNvGrpSpPr>
            <p:nvPr/>
          </p:nvGrpSpPr>
          <p:grpSpPr bwMode="auto">
            <a:xfrm>
              <a:off x="868680" y="1719262"/>
              <a:ext cx="7614603" cy="3440123"/>
              <a:chOff x="915" y="2379"/>
              <a:chExt cx="4462" cy="1828"/>
            </a:xfrm>
          </p:grpSpPr>
          <p:grpSp>
            <p:nvGrpSpPr>
              <p:cNvPr id="35846" name="Group 55"/>
              <p:cNvGrpSpPr>
                <a:grpSpLocks/>
              </p:cNvGrpSpPr>
              <p:nvPr/>
            </p:nvGrpSpPr>
            <p:grpSpPr bwMode="auto">
              <a:xfrm>
                <a:off x="1124" y="2379"/>
                <a:ext cx="4253" cy="1406"/>
                <a:chOff x="1188" y="2507"/>
                <a:chExt cx="4253" cy="1406"/>
              </a:xfrm>
            </p:grpSpPr>
            <p:grpSp>
              <p:nvGrpSpPr>
                <p:cNvPr id="35850" name="Group 44"/>
                <p:cNvGrpSpPr>
                  <a:grpSpLocks/>
                </p:cNvGrpSpPr>
                <p:nvPr/>
              </p:nvGrpSpPr>
              <p:grpSpPr bwMode="auto">
                <a:xfrm>
                  <a:off x="3728" y="2587"/>
                  <a:ext cx="1713" cy="941"/>
                  <a:chOff x="3946" y="2603"/>
                  <a:chExt cx="1607" cy="844"/>
                </a:xfrm>
              </p:grpSpPr>
              <p:pic>
                <p:nvPicPr>
                  <p:cNvPr id="35863" name="Picture 38" descr="Peptide"/>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76" y="2603"/>
                    <a:ext cx="1548"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4" name="Rectangle 41"/>
                  <p:cNvSpPr>
                    <a:spLocks noChangeArrowheads="1"/>
                  </p:cNvSpPr>
                  <p:nvPr/>
                </p:nvSpPr>
                <p:spPr bwMode="auto">
                  <a:xfrm>
                    <a:off x="4584" y="2775"/>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35865" name="Rectangle 42"/>
                  <p:cNvSpPr>
                    <a:spLocks noChangeArrowheads="1"/>
                  </p:cNvSpPr>
                  <p:nvPr/>
                </p:nvSpPr>
                <p:spPr bwMode="auto">
                  <a:xfrm rot="-5400000">
                    <a:off x="5419" y="3132"/>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35866" name="Rectangle 43"/>
                  <p:cNvSpPr>
                    <a:spLocks noChangeArrowheads="1"/>
                  </p:cNvSpPr>
                  <p:nvPr/>
                </p:nvSpPr>
                <p:spPr bwMode="auto">
                  <a:xfrm rot="-5400000">
                    <a:off x="3998" y="2621"/>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grpSp>
            <p:grpSp>
              <p:nvGrpSpPr>
                <p:cNvPr id="35851" name="Group 47"/>
                <p:cNvGrpSpPr>
                  <a:grpSpLocks/>
                </p:cNvGrpSpPr>
                <p:nvPr/>
              </p:nvGrpSpPr>
              <p:grpSpPr bwMode="auto">
                <a:xfrm rot="1443221">
                  <a:off x="2363" y="2507"/>
                  <a:ext cx="1115" cy="1151"/>
                  <a:chOff x="2304" y="2421"/>
                  <a:chExt cx="1330" cy="1351"/>
                </a:xfrm>
              </p:grpSpPr>
              <p:pic>
                <p:nvPicPr>
                  <p:cNvPr id="35860" name="Picture 36" descr="rna-structur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30" y="2421"/>
                    <a:ext cx="1304" cy="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1" name="Rectangle 45"/>
                  <p:cNvSpPr>
                    <a:spLocks noChangeArrowheads="1"/>
                  </p:cNvSpPr>
                  <p:nvPr/>
                </p:nvSpPr>
                <p:spPr bwMode="auto">
                  <a:xfrm>
                    <a:off x="2304" y="3618"/>
                    <a:ext cx="544" cy="1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35862" name="Rectangle 46"/>
                  <p:cNvSpPr>
                    <a:spLocks noChangeArrowheads="1"/>
                  </p:cNvSpPr>
                  <p:nvPr/>
                </p:nvSpPr>
                <p:spPr bwMode="auto">
                  <a:xfrm>
                    <a:off x="3156" y="2499"/>
                    <a:ext cx="389" cy="211"/>
                  </a:xfrm>
                  <a:prstGeom prst="rect">
                    <a:avLst/>
                  </a:prstGeom>
                  <a:solidFill>
                    <a:schemeClr val="bg1"/>
                  </a:solidFill>
                  <a:ln w="9525">
                    <a:solidFill>
                      <a:schemeClr val="bg1"/>
                    </a:solidFill>
                    <a:miter lim="800000"/>
                    <a:headEnd/>
                    <a:tailEnd/>
                  </a:ln>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grpSp>
            <p:grpSp>
              <p:nvGrpSpPr>
                <p:cNvPr id="35852" name="Group 49"/>
                <p:cNvGrpSpPr>
                  <a:grpSpLocks/>
                </p:cNvGrpSpPr>
                <p:nvPr/>
              </p:nvGrpSpPr>
              <p:grpSpPr bwMode="auto">
                <a:xfrm>
                  <a:off x="1235" y="2607"/>
                  <a:ext cx="776" cy="1014"/>
                  <a:chOff x="995" y="2663"/>
                  <a:chExt cx="776" cy="1014"/>
                </a:xfrm>
              </p:grpSpPr>
              <p:pic>
                <p:nvPicPr>
                  <p:cNvPr id="35858" name="Picture 34" descr="dna"/>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95" y="2663"/>
                    <a:ext cx="776" cy="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9" name="Rectangle 48"/>
                  <p:cNvSpPr>
                    <a:spLocks noChangeArrowheads="1"/>
                  </p:cNvSpPr>
                  <p:nvPr/>
                </p:nvSpPr>
                <p:spPr bwMode="auto">
                  <a:xfrm>
                    <a:off x="1452" y="2945"/>
                    <a:ext cx="308" cy="51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grpSp>
            <p:sp>
              <p:nvSpPr>
                <p:cNvPr id="35853" name="Line 50"/>
                <p:cNvSpPr>
                  <a:spLocks noChangeShapeType="1"/>
                </p:cNvSpPr>
                <p:nvPr/>
              </p:nvSpPr>
              <p:spPr bwMode="auto">
                <a:xfrm>
                  <a:off x="1773" y="307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35854" name="Line 51"/>
                <p:cNvSpPr>
                  <a:spLocks noChangeShapeType="1"/>
                </p:cNvSpPr>
                <p:nvPr/>
              </p:nvSpPr>
              <p:spPr bwMode="auto">
                <a:xfrm>
                  <a:off x="3105" y="306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35855" name="Text Box 52"/>
                <p:cNvSpPr txBox="1">
                  <a:spLocks noChangeArrowheads="1"/>
                </p:cNvSpPr>
                <p:nvPr/>
              </p:nvSpPr>
              <p:spPr bwMode="auto">
                <a:xfrm>
                  <a:off x="2792" y="3698"/>
                  <a:ext cx="43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a:solidFill>
                        <a:srgbClr val="0000FF"/>
                      </a:solidFill>
                    </a:rPr>
                    <a:t>RNA</a:t>
                  </a:r>
                </a:p>
              </p:txBody>
            </p:sp>
            <p:sp>
              <p:nvSpPr>
                <p:cNvPr id="35856" name="Text Box 53"/>
                <p:cNvSpPr txBox="1">
                  <a:spLocks noChangeArrowheads="1"/>
                </p:cNvSpPr>
                <p:nvPr/>
              </p:nvSpPr>
              <p:spPr bwMode="auto">
                <a:xfrm>
                  <a:off x="4336" y="3700"/>
                  <a:ext cx="62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a:solidFill>
                        <a:srgbClr val="0000FF"/>
                      </a:solidFill>
                    </a:rPr>
                    <a:t>Protein</a:t>
                  </a:r>
                </a:p>
              </p:txBody>
            </p:sp>
            <p:sp>
              <p:nvSpPr>
                <p:cNvPr id="35857" name="Text Box 54"/>
                <p:cNvSpPr txBox="1">
                  <a:spLocks noChangeArrowheads="1"/>
                </p:cNvSpPr>
                <p:nvPr/>
              </p:nvSpPr>
              <p:spPr bwMode="auto">
                <a:xfrm>
                  <a:off x="1188" y="3693"/>
                  <a:ext cx="43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a:solidFill>
                        <a:srgbClr val="0000FF"/>
                      </a:solidFill>
                    </a:rPr>
                    <a:t>DNA</a:t>
                  </a:r>
                </a:p>
              </p:txBody>
            </p:sp>
          </p:grpSp>
          <p:sp>
            <p:nvSpPr>
              <p:cNvPr id="35847" name="Text Box 56"/>
              <p:cNvSpPr txBox="1">
                <a:spLocks noChangeArrowheads="1"/>
              </p:cNvSpPr>
              <p:nvPr/>
            </p:nvSpPr>
            <p:spPr bwMode="auto">
              <a:xfrm>
                <a:off x="915" y="3830"/>
                <a:ext cx="1012"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a:t>Polymer of nucleotides</a:t>
                </a:r>
              </a:p>
            </p:txBody>
          </p:sp>
          <p:sp>
            <p:nvSpPr>
              <p:cNvPr id="35848" name="Text Box 57"/>
              <p:cNvSpPr txBox="1">
                <a:spLocks noChangeArrowheads="1"/>
              </p:cNvSpPr>
              <p:nvPr/>
            </p:nvSpPr>
            <p:spPr bwMode="auto">
              <a:xfrm>
                <a:off x="2551" y="3831"/>
                <a:ext cx="1012"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a:t>Polymer of nucleotides</a:t>
                </a:r>
              </a:p>
            </p:txBody>
          </p:sp>
          <p:sp>
            <p:nvSpPr>
              <p:cNvPr id="35849" name="Text Box 58"/>
              <p:cNvSpPr txBox="1">
                <a:spLocks noChangeArrowheads="1"/>
              </p:cNvSpPr>
              <p:nvPr/>
            </p:nvSpPr>
            <p:spPr bwMode="auto">
              <a:xfrm>
                <a:off x="4190" y="3828"/>
                <a:ext cx="1012"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a:t>Polymer of amino acids</a:t>
                </a:r>
              </a:p>
            </p:txBody>
          </p:sp>
        </p:grpSp>
        <p:sp>
          <p:nvSpPr>
            <p:cNvPr id="35845" name="TextBox 27"/>
            <p:cNvSpPr txBox="1">
              <a:spLocks noChangeArrowheads="1"/>
            </p:cNvSpPr>
            <p:nvPr/>
          </p:nvSpPr>
          <p:spPr bwMode="auto">
            <a:xfrm>
              <a:off x="4343646" y="2286000"/>
              <a:ext cx="1825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400" i="1">
                  <a:solidFill>
                    <a:srgbClr val="008000"/>
                  </a:solidFill>
                </a:rPr>
                <a:t>Translation</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1395413" y="119063"/>
            <a:ext cx="6721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800">
                <a:solidFill>
                  <a:srgbClr val="0000FF"/>
                </a:solidFill>
              </a:rPr>
              <a:t>How Amino Acids are Linked Together</a:t>
            </a:r>
          </a:p>
        </p:txBody>
      </p:sp>
      <p:sp>
        <p:nvSpPr>
          <p:cNvPr id="36867" name="AutoShape 3" descr="Peptidformationball"/>
          <p:cNvSpPr>
            <a:spLocks noChangeAspect="1" noChangeArrowheads="1"/>
          </p:cNvSpPr>
          <p:nvPr/>
        </p:nvSpPr>
        <p:spPr bwMode="auto">
          <a:xfrm>
            <a:off x="1381125" y="814388"/>
            <a:ext cx="6381750"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a:p>
        </p:txBody>
      </p:sp>
      <p:sp>
        <p:nvSpPr>
          <p:cNvPr id="36868" name="AutoShape 4" descr="Peptidformationball"/>
          <p:cNvSpPr>
            <a:spLocks noChangeAspect="1" noChangeArrowheads="1"/>
          </p:cNvSpPr>
          <p:nvPr/>
        </p:nvSpPr>
        <p:spPr bwMode="auto">
          <a:xfrm>
            <a:off x="1381125" y="814388"/>
            <a:ext cx="6381750"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a:p>
        </p:txBody>
      </p:sp>
      <p:sp>
        <p:nvSpPr>
          <p:cNvPr id="36869" name="AutoShape 5" descr="AminoAcidball"/>
          <p:cNvSpPr>
            <a:spLocks noChangeAspect="1" noChangeArrowheads="1"/>
          </p:cNvSpPr>
          <p:nvPr/>
        </p:nvSpPr>
        <p:spPr bwMode="auto">
          <a:xfrm>
            <a:off x="1228725" y="1047750"/>
            <a:ext cx="668655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a:p>
        </p:txBody>
      </p:sp>
      <p:pic>
        <p:nvPicPr>
          <p:cNvPr id="36870" name="Picture 8" descr="800px-Peptidformationball"/>
          <p:cNvPicPr>
            <a:picLocks noChangeAspect="1" noChangeArrowheads="1"/>
          </p:cNvPicPr>
          <p:nvPr/>
        </p:nvPicPr>
        <p:blipFill>
          <a:blip r:embed="rId2" cstate="print">
            <a:extLst>
              <a:ext uri="{28A0092B-C50C-407E-A947-70E740481C1C}">
                <a14:useLocalDpi xmlns:a14="http://schemas.microsoft.com/office/drawing/2010/main" val="0"/>
              </a:ext>
            </a:extLst>
          </a:blip>
          <a:srcRect b="60701"/>
          <a:stretch>
            <a:fillRect/>
          </a:stretch>
        </p:blipFill>
        <p:spPr bwMode="auto">
          <a:xfrm>
            <a:off x="2406650" y="714375"/>
            <a:ext cx="5334000" cy="17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8" descr="800px-Peptidformationball"/>
          <p:cNvPicPr>
            <a:picLocks noChangeAspect="1" noChangeArrowheads="1"/>
          </p:cNvPicPr>
          <p:nvPr/>
        </p:nvPicPr>
        <p:blipFill>
          <a:blip r:embed="rId2" cstate="print">
            <a:extLst>
              <a:ext uri="{28A0092B-C50C-407E-A947-70E740481C1C}">
                <a14:useLocalDpi xmlns:a14="http://schemas.microsoft.com/office/drawing/2010/main" val="0"/>
              </a:ext>
            </a:extLst>
          </a:blip>
          <a:srcRect t="38869"/>
          <a:stretch>
            <a:fillRect/>
          </a:stretch>
        </p:blipFill>
        <p:spPr bwMode="auto">
          <a:xfrm>
            <a:off x="2416175" y="2392363"/>
            <a:ext cx="5334000"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40"/>
          <p:cNvGrpSpPr>
            <a:grpSpLocks/>
          </p:cNvGrpSpPr>
          <p:nvPr/>
        </p:nvGrpSpPr>
        <p:grpSpPr bwMode="auto">
          <a:xfrm>
            <a:off x="1400175" y="5589588"/>
            <a:ext cx="6272213" cy="1128712"/>
            <a:chOff x="1232" y="3461"/>
            <a:chExt cx="3951" cy="711"/>
          </a:xfrm>
        </p:grpSpPr>
        <p:grpSp>
          <p:nvGrpSpPr>
            <p:cNvPr id="36874" name="Group 36"/>
            <p:cNvGrpSpPr>
              <a:grpSpLocks/>
            </p:cNvGrpSpPr>
            <p:nvPr/>
          </p:nvGrpSpPr>
          <p:grpSpPr bwMode="auto">
            <a:xfrm>
              <a:off x="1232" y="3461"/>
              <a:ext cx="3951" cy="711"/>
              <a:chOff x="917" y="3461"/>
              <a:chExt cx="3951" cy="711"/>
            </a:xfrm>
          </p:grpSpPr>
          <p:grpSp>
            <p:nvGrpSpPr>
              <p:cNvPr id="36878" name="Group 10"/>
              <p:cNvGrpSpPr>
                <a:grpSpLocks/>
              </p:cNvGrpSpPr>
              <p:nvPr/>
            </p:nvGrpSpPr>
            <p:grpSpPr bwMode="auto">
              <a:xfrm>
                <a:off x="917" y="3462"/>
                <a:ext cx="3951" cy="710"/>
                <a:chOff x="1610" y="565"/>
                <a:chExt cx="3951" cy="710"/>
              </a:xfrm>
            </p:grpSpPr>
            <p:sp>
              <p:nvSpPr>
                <p:cNvPr id="36885" name="Text Box 11"/>
                <p:cNvSpPr txBox="1">
                  <a:spLocks noChangeAspect="1" noChangeArrowheads="1"/>
                </p:cNvSpPr>
                <p:nvPr/>
              </p:nvSpPr>
              <p:spPr bwMode="auto">
                <a:xfrm>
                  <a:off x="3796" y="568"/>
                  <a:ext cx="176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r" eaLnBrk="1" hangingPunct="1"/>
                  <a:r>
                    <a:rPr lang="en-US" altLang="en-US" sz="1800">
                      <a:cs typeface="Arial" panose="020B0604020202020204" pitchFamily="34" charset="0"/>
                    </a:rPr>
                    <a:t>Polymer: Polypeptide  and Protein </a:t>
                  </a:r>
                </a:p>
              </p:txBody>
            </p:sp>
            <p:grpSp>
              <p:nvGrpSpPr>
                <p:cNvPr id="36886" name="Group 12"/>
                <p:cNvGrpSpPr>
                  <a:grpSpLocks/>
                </p:cNvGrpSpPr>
                <p:nvPr/>
              </p:nvGrpSpPr>
              <p:grpSpPr bwMode="auto">
                <a:xfrm>
                  <a:off x="1610" y="565"/>
                  <a:ext cx="2294" cy="710"/>
                  <a:chOff x="864" y="590"/>
                  <a:chExt cx="2294" cy="710"/>
                </a:xfrm>
              </p:grpSpPr>
              <p:grpSp>
                <p:nvGrpSpPr>
                  <p:cNvPr id="36887" name="Group 13"/>
                  <p:cNvGrpSpPr>
                    <a:grpSpLocks noChangeAspect="1"/>
                  </p:cNvGrpSpPr>
                  <p:nvPr/>
                </p:nvGrpSpPr>
                <p:grpSpPr bwMode="auto">
                  <a:xfrm>
                    <a:off x="864" y="590"/>
                    <a:ext cx="2294" cy="208"/>
                    <a:chOff x="1584" y="1424"/>
                    <a:chExt cx="3264" cy="296"/>
                  </a:xfrm>
                </p:grpSpPr>
                <p:sp>
                  <p:nvSpPr>
                    <p:cNvPr id="36891" name="Oval 14"/>
                    <p:cNvSpPr>
                      <a:spLocks noChangeAspect="1" noChangeArrowheads="1"/>
                    </p:cNvSpPr>
                    <p:nvPr/>
                  </p:nvSpPr>
                  <p:spPr bwMode="auto">
                    <a:xfrm>
                      <a:off x="3312" y="1424"/>
                      <a:ext cx="384" cy="288"/>
                    </a:xfrm>
                    <a:prstGeom prst="ellipse">
                      <a:avLst/>
                    </a:prstGeom>
                    <a:solidFill>
                      <a:schemeClr val="accent1"/>
                    </a:solidFill>
                    <a:ln w="9525">
                      <a:solidFill>
                        <a:schemeClr val="tx1"/>
                      </a:solidFill>
                      <a:round/>
                      <a:headEnd/>
                      <a:tailEnd/>
                    </a:ln>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a:p>
                  </p:txBody>
                </p:sp>
                <p:sp>
                  <p:nvSpPr>
                    <p:cNvPr id="36892" name="Oval 15"/>
                    <p:cNvSpPr>
                      <a:spLocks noChangeAspect="1" noChangeArrowheads="1"/>
                    </p:cNvSpPr>
                    <p:nvPr/>
                  </p:nvSpPr>
                  <p:spPr bwMode="auto">
                    <a:xfrm>
                      <a:off x="2736" y="1432"/>
                      <a:ext cx="384" cy="288"/>
                    </a:xfrm>
                    <a:prstGeom prst="ellipse">
                      <a:avLst/>
                    </a:prstGeom>
                    <a:solidFill>
                      <a:schemeClr val="accent1"/>
                    </a:solidFill>
                    <a:ln w="9525">
                      <a:solidFill>
                        <a:schemeClr val="tx1"/>
                      </a:solidFill>
                      <a:round/>
                      <a:headEnd/>
                      <a:tailEnd/>
                    </a:ln>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a:p>
                  </p:txBody>
                </p:sp>
                <p:sp>
                  <p:nvSpPr>
                    <p:cNvPr id="36893" name="Line 16"/>
                    <p:cNvSpPr>
                      <a:spLocks noChangeAspect="1" noChangeShapeType="1"/>
                    </p:cNvSpPr>
                    <p:nvPr/>
                  </p:nvSpPr>
                  <p:spPr bwMode="auto">
                    <a:xfrm>
                      <a:off x="3120" y="1576"/>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grpSp>
                  <p:nvGrpSpPr>
                    <p:cNvPr id="36894" name="Group 17"/>
                    <p:cNvGrpSpPr>
                      <a:grpSpLocks noChangeAspect="1"/>
                    </p:cNvGrpSpPr>
                    <p:nvPr/>
                  </p:nvGrpSpPr>
                  <p:grpSpPr bwMode="auto">
                    <a:xfrm>
                      <a:off x="3888" y="1424"/>
                      <a:ext cx="960" cy="296"/>
                      <a:chOff x="2736" y="1424"/>
                      <a:chExt cx="960" cy="296"/>
                    </a:xfrm>
                  </p:grpSpPr>
                  <p:sp>
                    <p:nvSpPr>
                      <p:cNvPr id="36901" name="Oval 18"/>
                      <p:cNvSpPr>
                        <a:spLocks noChangeAspect="1" noChangeArrowheads="1"/>
                      </p:cNvSpPr>
                      <p:nvPr/>
                    </p:nvSpPr>
                    <p:spPr bwMode="auto">
                      <a:xfrm>
                        <a:off x="3312" y="1424"/>
                        <a:ext cx="384" cy="288"/>
                      </a:xfrm>
                      <a:prstGeom prst="ellipse">
                        <a:avLst/>
                      </a:prstGeom>
                      <a:solidFill>
                        <a:schemeClr val="accent1"/>
                      </a:solidFill>
                      <a:ln w="9525">
                        <a:solidFill>
                          <a:schemeClr val="tx1"/>
                        </a:solidFill>
                        <a:round/>
                        <a:headEnd/>
                        <a:tailEnd/>
                      </a:ln>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a:p>
                    </p:txBody>
                  </p:sp>
                  <p:sp>
                    <p:nvSpPr>
                      <p:cNvPr id="36902" name="Oval 19"/>
                      <p:cNvSpPr>
                        <a:spLocks noChangeAspect="1" noChangeArrowheads="1"/>
                      </p:cNvSpPr>
                      <p:nvPr/>
                    </p:nvSpPr>
                    <p:spPr bwMode="auto">
                      <a:xfrm>
                        <a:off x="2736" y="1432"/>
                        <a:ext cx="384" cy="288"/>
                      </a:xfrm>
                      <a:prstGeom prst="ellipse">
                        <a:avLst/>
                      </a:prstGeom>
                      <a:solidFill>
                        <a:schemeClr val="accent1"/>
                      </a:solidFill>
                      <a:ln w="9525">
                        <a:solidFill>
                          <a:schemeClr val="tx1"/>
                        </a:solidFill>
                        <a:round/>
                        <a:headEnd/>
                        <a:tailEnd/>
                      </a:ln>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a:p>
                    </p:txBody>
                  </p:sp>
                  <p:sp>
                    <p:nvSpPr>
                      <p:cNvPr id="36903" name="Line 20"/>
                      <p:cNvSpPr>
                        <a:spLocks noChangeAspect="1" noChangeShapeType="1"/>
                      </p:cNvSpPr>
                      <p:nvPr/>
                    </p:nvSpPr>
                    <p:spPr bwMode="auto">
                      <a:xfrm>
                        <a:off x="3120" y="1576"/>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grpSp>
                <p:sp>
                  <p:nvSpPr>
                    <p:cNvPr id="36895" name="Line 21"/>
                    <p:cNvSpPr>
                      <a:spLocks noChangeAspect="1" noChangeShapeType="1"/>
                    </p:cNvSpPr>
                    <p:nvPr/>
                  </p:nvSpPr>
                  <p:spPr bwMode="auto">
                    <a:xfrm>
                      <a:off x="3696" y="1576"/>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grpSp>
                  <p:nvGrpSpPr>
                    <p:cNvPr id="36896" name="Group 22"/>
                    <p:cNvGrpSpPr>
                      <a:grpSpLocks noChangeAspect="1"/>
                    </p:cNvGrpSpPr>
                    <p:nvPr/>
                  </p:nvGrpSpPr>
                  <p:grpSpPr bwMode="auto">
                    <a:xfrm>
                      <a:off x="1584" y="1424"/>
                      <a:ext cx="960" cy="296"/>
                      <a:chOff x="2736" y="1424"/>
                      <a:chExt cx="960" cy="296"/>
                    </a:xfrm>
                  </p:grpSpPr>
                  <p:sp>
                    <p:nvSpPr>
                      <p:cNvPr id="36898" name="Oval 23"/>
                      <p:cNvSpPr>
                        <a:spLocks noChangeAspect="1" noChangeArrowheads="1"/>
                      </p:cNvSpPr>
                      <p:nvPr/>
                    </p:nvSpPr>
                    <p:spPr bwMode="auto">
                      <a:xfrm>
                        <a:off x="3312" y="1424"/>
                        <a:ext cx="384" cy="288"/>
                      </a:xfrm>
                      <a:prstGeom prst="ellipse">
                        <a:avLst/>
                      </a:prstGeom>
                      <a:solidFill>
                        <a:schemeClr val="accent1"/>
                      </a:solidFill>
                      <a:ln w="9525">
                        <a:solidFill>
                          <a:schemeClr val="tx1"/>
                        </a:solidFill>
                        <a:round/>
                        <a:headEnd/>
                        <a:tailEnd/>
                      </a:ln>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a:p>
                    </p:txBody>
                  </p:sp>
                  <p:sp>
                    <p:nvSpPr>
                      <p:cNvPr id="36899" name="Oval 24"/>
                      <p:cNvSpPr>
                        <a:spLocks noChangeAspect="1" noChangeArrowheads="1"/>
                      </p:cNvSpPr>
                      <p:nvPr/>
                    </p:nvSpPr>
                    <p:spPr bwMode="auto">
                      <a:xfrm>
                        <a:off x="2736" y="1432"/>
                        <a:ext cx="384" cy="288"/>
                      </a:xfrm>
                      <a:prstGeom prst="ellipse">
                        <a:avLst/>
                      </a:prstGeom>
                      <a:solidFill>
                        <a:schemeClr val="accent1"/>
                      </a:solidFill>
                      <a:ln w="9525">
                        <a:solidFill>
                          <a:schemeClr val="tx1"/>
                        </a:solidFill>
                        <a:round/>
                        <a:headEnd/>
                        <a:tailEnd/>
                      </a:ln>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a:p>
                    </p:txBody>
                  </p:sp>
                  <p:sp>
                    <p:nvSpPr>
                      <p:cNvPr id="36900" name="Line 25"/>
                      <p:cNvSpPr>
                        <a:spLocks noChangeAspect="1" noChangeShapeType="1"/>
                      </p:cNvSpPr>
                      <p:nvPr/>
                    </p:nvSpPr>
                    <p:spPr bwMode="auto">
                      <a:xfrm>
                        <a:off x="3120" y="1576"/>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grpSp>
                <p:sp>
                  <p:nvSpPr>
                    <p:cNvPr id="36897" name="Line 26"/>
                    <p:cNvSpPr>
                      <a:spLocks noChangeAspect="1" noChangeShapeType="1"/>
                    </p:cNvSpPr>
                    <p:nvPr/>
                  </p:nvSpPr>
                  <p:spPr bwMode="auto">
                    <a:xfrm>
                      <a:off x="2544" y="1576"/>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grpSp>
              <p:sp>
                <p:nvSpPr>
                  <p:cNvPr id="36888" name="Text Box 27"/>
                  <p:cNvSpPr txBox="1">
                    <a:spLocks noChangeAspect="1" noChangeArrowheads="1"/>
                  </p:cNvSpPr>
                  <p:nvPr/>
                </p:nvSpPr>
                <p:spPr bwMode="auto">
                  <a:xfrm>
                    <a:off x="965" y="893"/>
                    <a:ext cx="10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t>Monomers</a:t>
                    </a:r>
                  </a:p>
                  <a:p>
                    <a:pPr eaLnBrk="1" hangingPunct="1"/>
                    <a:r>
                      <a:rPr lang="en-US" altLang="en-US" sz="1800"/>
                      <a:t>(amino acids)</a:t>
                    </a:r>
                  </a:p>
                </p:txBody>
              </p:sp>
              <p:sp>
                <p:nvSpPr>
                  <p:cNvPr id="36889" name="Line 28"/>
                  <p:cNvSpPr>
                    <a:spLocks noChangeAspect="1" noChangeShapeType="1"/>
                  </p:cNvSpPr>
                  <p:nvPr/>
                </p:nvSpPr>
                <p:spPr bwMode="auto">
                  <a:xfrm flipH="1" flipV="1">
                    <a:off x="1066" y="826"/>
                    <a:ext cx="68" cy="101"/>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6890" name="Line 29"/>
                  <p:cNvSpPr>
                    <a:spLocks noChangeAspect="1" noChangeShapeType="1"/>
                  </p:cNvSpPr>
                  <p:nvPr/>
                </p:nvSpPr>
                <p:spPr bwMode="auto">
                  <a:xfrm flipV="1">
                    <a:off x="1235" y="826"/>
                    <a:ext cx="135" cy="101"/>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grpSp>
          </p:grpSp>
          <p:sp>
            <p:nvSpPr>
              <p:cNvPr id="36879" name="Text Box 30"/>
              <p:cNvSpPr txBox="1">
                <a:spLocks noChangeArrowheads="1"/>
              </p:cNvSpPr>
              <p:nvPr/>
            </p:nvSpPr>
            <p:spPr bwMode="auto">
              <a:xfrm>
                <a:off x="2991" y="3470"/>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t>6</a:t>
                </a:r>
              </a:p>
            </p:txBody>
          </p:sp>
          <p:sp>
            <p:nvSpPr>
              <p:cNvPr id="36880" name="Text Box 31"/>
              <p:cNvSpPr txBox="1">
                <a:spLocks noChangeArrowheads="1"/>
              </p:cNvSpPr>
              <p:nvPr/>
            </p:nvSpPr>
            <p:spPr bwMode="auto">
              <a:xfrm>
                <a:off x="2583" y="3479"/>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t>5</a:t>
                </a:r>
              </a:p>
            </p:txBody>
          </p:sp>
          <p:sp>
            <p:nvSpPr>
              <p:cNvPr id="36881" name="Text Box 32"/>
              <p:cNvSpPr txBox="1">
                <a:spLocks noChangeArrowheads="1"/>
              </p:cNvSpPr>
              <p:nvPr/>
            </p:nvSpPr>
            <p:spPr bwMode="auto">
              <a:xfrm>
                <a:off x="2183" y="3461"/>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t>4</a:t>
                </a:r>
              </a:p>
            </p:txBody>
          </p:sp>
          <p:sp>
            <p:nvSpPr>
              <p:cNvPr id="36882" name="Text Box 33"/>
              <p:cNvSpPr txBox="1">
                <a:spLocks noChangeArrowheads="1"/>
              </p:cNvSpPr>
              <p:nvPr/>
            </p:nvSpPr>
            <p:spPr bwMode="auto">
              <a:xfrm>
                <a:off x="1767" y="3477"/>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t>3</a:t>
                </a:r>
              </a:p>
            </p:txBody>
          </p:sp>
          <p:sp>
            <p:nvSpPr>
              <p:cNvPr id="36883" name="Text Box 34"/>
              <p:cNvSpPr txBox="1">
                <a:spLocks noChangeArrowheads="1"/>
              </p:cNvSpPr>
              <p:nvPr/>
            </p:nvSpPr>
            <p:spPr bwMode="auto">
              <a:xfrm>
                <a:off x="1376" y="3477"/>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t>2</a:t>
                </a:r>
              </a:p>
            </p:txBody>
          </p:sp>
          <p:sp>
            <p:nvSpPr>
              <p:cNvPr id="36884" name="Text Box 35"/>
              <p:cNvSpPr txBox="1">
                <a:spLocks noChangeArrowheads="1"/>
              </p:cNvSpPr>
              <p:nvPr/>
            </p:nvSpPr>
            <p:spPr bwMode="auto">
              <a:xfrm>
                <a:off x="950" y="3476"/>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t>1</a:t>
                </a:r>
              </a:p>
            </p:txBody>
          </p:sp>
        </p:grpSp>
        <p:sp>
          <p:nvSpPr>
            <p:cNvPr id="36875" name="Line 37"/>
            <p:cNvSpPr>
              <a:spLocks noChangeShapeType="1"/>
            </p:cNvSpPr>
            <p:nvPr/>
          </p:nvSpPr>
          <p:spPr bwMode="auto">
            <a:xfrm flipH="1" flipV="1">
              <a:off x="2774" y="3598"/>
              <a:ext cx="124" cy="2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6876" name="Text Box 38"/>
            <p:cNvSpPr txBox="1">
              <a:spLocks noChangeArrowheads="1"/>
            </p:cNvSpPr>
            <p:nvPr/>
          </p:nvSpPr>
          <p:spPr bwMode="auto">
            <a:xfrm>
              <a:off x="2556" y="3828"/>
              <a:ext cx="11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t>Peptide bonds</a:t>
              </a:r>
            </a:p>
          </p:txBody>
        </p:sp>
        <p:sp>
          <p:nvSpPr>
            <p:cNvPr id="36877" name="Line 39"/>
            <p:cNvSpPr>
              <a:spLocks noChangeShapeType="1"/>
            </p:cNvSpPr>
            <p:nvPr/>
          </p:nvSpPr>
          <p:spPr bwMode="auto">
            <a:xfrm flipV="1">
              <a:off x="3022" y="3607"/>
              <a:ext cx="159" cy="23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grpSp>
      <p:sp>
        <p:nvSpPr>
          <p:cNvPr id="2" name="Rectangle 1"/>
          <p:cNvSpPr/>
          <p:nvPr/>
        </p:nvSpPr>
        <p:spPr>
          <a:xfrm>
            <a:off x="1381125" y="714375"/>
            <a:ext cx="6381750" cy="435292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80">
                                          <p:stCondLst>
                                            <p:cond delay="0"/>
                                          </p:stCondLst>
                                        </p:cTn>
                                        <p:tgtEl>
                                          <p:spTgt spid="38"/>
                                        </p:tgtEl>
                                      </p:cBhvr>
                                    </p:animEffect>
                                    <p:anim calcmode="lin" valueType="num">
                                      <p:cBhvr>
                                        <p:cTn id="8"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13" dur="26">
                                          <p:stCondLst>
                                            <p:cond delay="650"/>
                                          </p:stCondLst>
                                        </p:cTn>
                                        <p:tgtEl>
                                          <p:spTgt spid="38"/>
                                        </p:tgtEl>
                                      </p:cBhvr>
                                      <p:to x="100000" y="60000"/>
                                    </p:animScale>
                                    <p:animScale>
                                      <p:cBhvr>
                                        <p:cTn id="14" dur="166" decel="50000">
                                          <p:stCondLst>
                                            <p:cond delay="676"/>
                                          </p:stCondLst>
                                        </p:cTn>
                                        <p:tgtEl>
                                          <p:spTgt spid="38"/>
                                        </p:tgtEl>
                                      </p:cBhvr>
                                      <p:to x="100000" y="100000"/>
                                    </p:animScale>
                                    <p:animScale>
                                      <p:cBhvr>
                                        <p:cTn id="15" dur="26">
                                          <p:stCondLst>
                                            <p:cond delay="1312"/>
                                          </p:stCondLst>
                                        </p:cTn>
                                        <p:tgtEl>
                                          <p:spTgt spid="38"/>
                                        </p:tgtEl>
                                      </p:cBhvr>
                                      <p:to x="100000" y="80000"/>
                                    </p:animScale>
                                    <p:animScale>
                                      <p:cBhvr>
                                        <p:cTn id="16" dur="166" decel="50000">
                                          <p:stCondLst>
                                            <p:cond delay="1338"/>
                                          </p:stCondLst>
                                        </p:cTn>
                                        <p:tgtEl>
                                          <p:spTgt spid="38"/>
                                        </p:tgtEl>
                                      </p:cBhvr>
                                      <p:to x="100000" y="100000"/>
                                    </p:animScale>
                                    <p:animScale>
                                      <p:cBhvr>
                                        <p:cTn id="17" dur="26">
                                          <p:stCondLst>
                                            <p:cond delay="1642"/>
                                          </p:stCondLst>
                                        </p:cTn>
                                        <p:tgtEl>
                                          <p:spTgt spid="38"/>
                                        </p:tgtEl>
                                      </p:cBhvr>
                                      <p:to x="100000" y="90000"/>
                                    </p:animScale>
                                    <p:animScale>
                                      <p:cBhvr>
                                        <p:cTn id="18" dur="166" decel="50000">
                                          <p:stCondLst>
                                            <p:cond delay="1668"/>
                                          </p:stCondLst>
                                        </p:cTn>
                                        <p:tgtEl>
                                          <p:spTgt spid="38"/>
                                        </p:tgtEl>
                                      </p:cBhvr>
                                      <p:to x="100000" y="100000"/>
                                    </p:animScale>
                                    <p:animScale>
                                      <p:cBhvr>
                                        <p:cTn id="19" dur="26">
                                          <p:stCondLst>
                                            <p:cond delay="1808"/>
                                          </p:stCondLst>
                                        </p:cTn>
                                        <p:tgtEl>
                                          <p:spTgt spid="38"/>
                                        </p:tgtEl>
                                      </p:cBhvr>
                                      <p:to x="100000" y="95000"/>
                                    </p:animScale>
                                    <p:animScale>
                                      <p:cBhvr>
                                        <p:cTn id="20" dur="166" decel="50000">
                                          <p:stCondLst>
                                            <p:cond delay="1834"/>
                                          </p:stCondLst>
                                        </p:cTn>
                                        <p:tgtEl>
                                          <p:spTgt spid="38"/>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3"/>
          <p:cNvSpPr txBox="1">
            <a:spLocks noChangeArrowheads="1"/>
          </p:cNvSpPr>
          <p:nvPr/>
        </p:nvSpPr>
        <p:spPr bwMode="auto">
          <a:xfrm>
            <a:off x="3287713" y="76200"/>
            <a:ext cx="24431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800"/>
              <a:t>Genetic code</a:t>
            </a:r>
          </a:p>
        </p:txBody>
      </p:sp>
      <p:sp>
        <p:nvSpPr>
          <p:cNvPr id="39939" name="TextBox 4"/>
          <p:cNvSpPr txBox="1">
            <a:spLocks noChangeArrowheads="1"/>
          </p:cNvSpPr>
          <p:nvPr/>
        </p:nvSpPr>
        <p:spPr bwMode="auto">
          <a:xfrm>
            <a:off x="271463" y="709613"/>
            <a:ext cx="82169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t>Genetic code is the relation between the sequence of bases in DNA (or its RNA transcripts) and the sequence of amino acids in proteins</a:t>
            </a:r>
          </a:p>
        </p:txBody>
      </p:sp>
      <p:sp>
        <p:nvSpPr>
          <p:cNvPr id="47108" name="Rectangle 5"/>
          <p:cNvSpPr>
            <a:spLocks noChangeArrowheads="1"/>
          </p:cNvSpPr>
          <p:nvPr/>
        </p:nvSpPr>
        <p:spPr bwMode="auto">
          <a:xfrm>
            <a:off x="293688" y="1533525"/>
            <a:ext cx="78089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solidFill>
                  <a:srgbClr val="0000FF"/>
                </a:solidFill>
              </a:rPr>
              <a:t>A codon is a set of 3 nucleotides that specifies a particular amino acid</a:t>
            </a:r>
          </a:p>
          <a:p>
            <a:pPr eaLnBrk="1" hangingPunct="1"/>
            <a:endParaRPr lang="en-US" altLang="en-US" sz="1800">
              <a:solidFill>
                <a:srgbClr val="0000FF"/>
              </a:solidFill>
            </a:endParaRPr>
          </a:p>
          <a:p>
            <a:pPr eaLnBrk="1" hangingPunct="1"/>
            <a:r>
              <a:rPr lang="en-US" altLang="en-US" sz="1800">
                <a:solidFill>
                  <a:srgbClr val="0000FF"/>
                </a:solidFill>
              </a:rPr>
              <a:t>                                                                               </a:t>
            </a:r>
            <a:r>
              <a:rPr lang="en-US" altLang="en-US" sz="1800">
                <a:solidFill>
                  <a:srgbClr val="800000"/>
                </a:solidFill>
              </a:rPr>
              <a:t>Why three nucleotides?</a:t>
            </a:r>
          </a:p>
        </p:txBody>
      </p:sp>
      <p:sp>
        <p:nvSpPr>
          <p:cNvPr id="47109" name="TextBox 6"/>
          <p:cNvSpPr txBox="1">
            <a:spLocks noChangeArrowheads="1"/>
          </p:cNvSpPr>
          <p:nvPr/>
        </p:nvSpPr>
        <p:spPr bwMode="auto">
          <a:xfrm>
            <a:off x="306388" y="2700338"/>
            <a:ext cx="81676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t>64  Codons present. Three of them (UAA, UAG, UGA) can’t code any amino acids, called STOP codons</a:t>
            </a:r>
          </a:p>
        </p:txBody>
      </p:sp>
      <p:grpSp>
        <p:nvGrpSpPr>
          <p:cNvPr id="2" name="Group 10"/>
          <p:cNvGrpSpPr>
            <a:grpSpLocks/>
          </p:cNvGrpSpPr>
          <p:nvPr/>
        </p:nvGrpSpPr>
        <p:grpSpPr bwMode="auto">
          <a:xfrm>
            <a:off x="287338" y="3816350"/>
            <a:ext cx="4543425" cy="2484438"/>
            <a:chOff x="287338" y="3816350"/>
            <a:chExt cx="4543425" cy="2484438"/>
          </a:xfrm>
        </p:grpSpPr>
        <p:sp>
          <p:nvSpPr>
            <p:cNvPr id="39946" name="TextBox 7"/>
            <p:cNvSpPr txBox="1">
              <a:spLocks noChangeArrowheads="1"/>
            </p:cNvSpPr>
            <p:nvPr/>
          </p:nvSpPr>
          <p:spPr bwMode="auto">
            <a:xfrm>
              <a:off x="293688" y="3816350"/>
              <a:ext cx="453707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solidFill>
                    <a:srgbClr val="0000FF"/>
                  </a:solidFill>
                </a:rPr>
                <a:t>AUG serves as the “initiator” or “start codon, which starts the synthesis of a protein</a:t>
              </a:r>
            </a:p>
          </p:txBody>
        </p:sp>
        <p:sp>
          <p:nvSpPr>
            <p:cNvPr id="39947" name="TextBox 8"/>
            <p:cNvSpPr txBox="1">
              <a:spLocks noChangeArrowheads="1"/>
            </p:cNvSpPr>
            <p:nvPr/>
          </p:nvSpPr>
          <p:spPr bwMode="auto">
            <a:xfrm>
              <a:off x="287338" y="5100638"/>
              <a:ext cx="42846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dirty="0"/>
                <a:t>We have 61 codons that code for amino acids, and we have 20 amino acids. So, more than one codon may specify one particular amino acid </a:t>
              </a:r>
            </a:p>
          </p:txBody>
        </p:sp>
      </p:grpSp>
      <p:grpSp>
        <p:nvGrpSpPr>
          <p:cNvPr id="39943" name="Group 9"/>
          <p:cNvGrpSpPr>
            <a:grpSpLocks/>
          </p:cNvGrpSpPr>
          <p:nvPr/>
        </p:nvGrpSpPr>
        <p:grpSpPr bwMode="auto">
          <a:xfrm>
            <a:off x="5030788" y="3330575"/>
            <a:ext cx="3960812" cy="3433763"/>
            <a:chOff x="5030788" y="3330575"/>
            <a:chExt cx="3960812" cy="3433763"/>
          </a:xfrm>
        </p:grpSpPr>
        <p:pic>
          <p:nvPicPr>
            <p:cNvPr id="39944" name="Picture 9" descr="(normal size jpg)"/>
            <p:cNvPicPr>
              <a:picLocks noChangeAspect="1" noChangeArrowheads="1"/>
            </p:cNvPicPr>
            <p:nvPr/>
          </p:nvPicPr>
          <p:blipFill>
            <a:blip r:embed="rId3">
              <a:extLst>
                <a:ext uri="{28A0092B-C50C-407E-A947-70E740481C1C}">
                  <a14:useLocalDpi xmlns:a14="http://schemas.microsoft.com/office/drawing/2010/main" val="0"/>
                </a:ext>
              </a:extLst>
            </a:blip>
            <a:srcRect l="5260" t="3586" r="6325" b="5418"/>
            <a:stretch>
              <a:fillRect/>
            </a:stretch>
          </p:blipFill>
          <p:spPr bwMode="auto">
            <a:xfrm>
              <a:off x="5334000" y="3330575"/>
              <a:ext cx="3489325"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5" name="TextBox 1"/>
            <p:cNvSpPr txBox="1">
              <a:spLocks noChangeArrowheads="1"/>
            </p:cNvSpPr>
            <p:nvPr/>
          </p:nvSpPr>
          <p:spPr bwMode="auto">
            <a:xfrm>
              <a:off x="5030788" y="6088063"/>
              <a:ext cx="39608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eaLnBrk="1" hangingPunct="1"/>
              <a:r>
                <a:rPr lang="en-US" altLang="en-US" sz="1800"/>
                <a:t>Khorana, Nirenberg, Holley</a:t>
              </a:r>
            </a:p>
            <a:p>
              <a:pPr algn="ctr" eaLnBrk="1" hangingPunct="1"/>
              <a:r>
                <a:rPr lang="en-US" altLang="en-US" sz="2000" u="sng">
                  <a:solidFill>
                    <a:srgbClr val="008000"/>
                  </a:solidFill>
                </a:rPr>
                <a:t>Nobel Prize in 1968</a:t>
              </a:r>
            </a:p>
          </p:txBody>
        </p:sp>
      </p:grpSp>
    </p:spTree>
    <p:extLst>
      <p:ext uri="{BB962C8B-B14F-4D97-AF65-F5344CB8AC3E}">
        <p14:creationId xmlns:p14="http://schemas.microsoft.com/office/powerpoint/2010/main" val="42175434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1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p:bldP spid="4710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383" y="1143853"/>
            <a:ext cx="7197911" cy="491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ext Box 3"/>
          <p:cNvSpPr txBox="1">
            <a:spLocks noChangeArrowheads="1"/>
          </p:cNvSpPr>
          <p:nvPr/>
        </p:nvSpPr>
        <p:spPr bwMode="auto">
          <a:xfrm>
            <a:off x="3349625" y="273050"/>
            <a:ext cx="24209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800"/>
              <a:t>Genetic code</a:t>
            </a:r>
          </a:p>
        </p:txBody>
      </p:sp>
      <p:sp>
        <p:nvSpPr>
          <p:cNvPr id="2" name="TextBox 1"/>
          <p:cNvSpPr txBox="1"/>
          <p:nvPr/>
        </p:nvSpPr>
        <p:spPr>
          <a:xfrm>
            <a:off x="6574066" y="6383215"/>
            <a:ext cx="2569934" cy="338554"/>
          </a:xfrm>
          <a:prstGeom prst="rect">
            <a:avLst/>
          </a:prstGeom>
          <a:noFill/>
        </p:spPr>
        <p:txBody>
          <a:bodyPr wrap="none" rtlCol="0">
            <a:spAutoFit/>
          </a:bodyPr>
          <a:lstStyle/>
          <a:p>
            <a:r>
              <a:rPr lang="en-US">
                <a:solidFill>
                  <a:srgbClr val="FF0000"/>
                </a:solidFill>
              </a:rPr>
              <a:t>Don’t have to memorize!</a:t>
            </a:r>
          </a:p>
        </p:txBody>
      </p:sp>
    </p:spTree>
    <p:extLst>
      <p:ext uri="{BB962C8B-B14F-4D97-AF65-F5344CB8AC3E}">
        <p14:creationId xmlns:p14="http://schemas.microsoft.com/office/powerpoint/2010/main" val="177607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4"/>
          <p:cNvSpPr txBox="1">
            <a:spLocks noChangeArrowheads="1"/>
          </p:cNvSpPr>
          <p:nvPr/>
        </p:nvSpPr>
        <p:spPr bwMode="auto">
          <a:xfrm>
            <a:off x="3514725" y="2563"/>
            <a:ext cx="21034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800"/>
              <a:t>Translation</a:t>
            </a:r>
          </a:p>
        </p:txBody>
      </p:sp>
      <p:sp>
        <p:nvSpPr>
          <p:cNvPr id="37891" name="Text Box 5"/>
          <p:cNvSpPr txBox="1">
            <a:spLocks noChangeArrowheads="1"/>
          </p:cNvSpPr>
          <p:nvPr/>
        </p:nvSpPr>
        <p:spPr bwMode="auto">
          <a:xfrm>
            <a:off x="2377170" y="1199481"/>
            <a:ext cx="3511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dirty="0">
                <a:solidFill>
                  <a:srgbClr val="0000FF"/>
                </a:solidFill>
              </a:rPr>
              <a:t>Template for protein synthesis</a:t>
            </a:r>
          </a:p>
        </p:txBody>
      </p:sp>
      <p:grpSp>
        <p:nvGrpSpPr>
          <p:cNvPr id="37892" name="Group 13"/>
          <p:cNvGrpSpPr>
            <a:grpSpLocks/>
          </p:cNvGrpSpPr>
          <p:nvPr/>
        </p:nvGrpSpPr>
        <p:grpSpPr bwMode="auto">
          <a:xfrm>
            <a:off x="2458133" y="1570956"/>
            <a:ext cx="3179762" cy="381000"/>
            <a:chOff x="481" y="865"/>
            <a:chExt cx="2003" cy="240"/>
          </a:xfrm>
        </p:grpSpPr>
        <p:sp>
          <p:nvSpPr>
            <p:cNvPr id="37929" name="Line 8"/>
            <p:cNvSpPr>
              <a:spLocks noChangeShapeType="1"/>
            </p:cNvSpPr>
            <p:nvPr/>
          </p:nvSpPr>
          <p:spPr bwMode="auto">
            <a:xfrm>
              <a:off x="688" y="992"/>
              <a:ext cx="1584" cy="0"/>
            </a:xfrm>
            <a:prstGeom prst="line">
              <a:avLst/>
            </a:prstGeom>
            <a:noFill/>
            <a:ln w="50800">
              <a:solidFill>
                <a:srgbClr val="333399"/>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7930" name="Text Box 11"/>
            <p:cNvSpPr txBox="1">
              <a:spLocks noChangeArrowheads="1"/>
            </p:cNvSpPr>
            <p:nvPr/>
          </p:nvSpPr>
          <p:spPr bwMode="auto">
            <a:xfrm>
              <a:off x="2256" y="865"/>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3’</a:t>
              </a:r>
            </a:p>
          </p:txBody>
        </p:sp>
        <p:sp>
          <p:nvSpPr>
            <p:cNvPr id="37931" name="Text Box 12"/>
            <p:cNvSpPr txBox="1">
              <a:spLocks noChangeArrowheads="1"/>
            </p:cNvSpPr>
            <p:nvPr/>
          </p:nvSpPr>
          <p:spPr bwMode="auto">
            <a:xfrm>
              <a:off x="481" y="87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5’</a:t>
              </a:r>
            </a:p>
          </p:txBody>
        </p:sp>
      </p:grpSp>
      <p:sp>
        <p:nvSpPr>
          <p:cNvPr id="59406" name="Text Box 14"/>
          <p:cNvSpPr txBox="1">
            <a:spLocks noChangeArrowheads="1"/>
          </p:cNvSpPr>
          <p:nvPr/>
        </p:nvSpPr>
        <p:spPr bwMode="auto">
          <a:xfrm>
            <a:off x="1647825" y="2208213"/>
            <a:ext cx="4870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AUCGUCAUGAAGAGGCCC…….UAAUUA 3’</a:t>
            </a:r>
          </a:p>
        </p:txBody>
      </p:sp>
      <p:sp>
        <p:nvSpPr>
          <p:cNvPr id="37894" name="Text Box 15"/>
          <p:cNvSpPr txBox="1">
            <a:spLocks noChangeArrowheads="1"/>
          </p:cNvSpPr>
          <p:nvPr/>
        </p:nvSpPr>
        <p:spPr bwMode="auto">
          <a:xfrm>
            <a:off x="5628370" y="1555081"/>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mRNA</a:t>
            </a:r>
          </a:p>
        </p:txBody>
      </p:sp>
      <p:sp>
        <p:nvSpPr>
          <p:cNvPr id="37895" name="Text Box 16"/>
          <p:cNvSpPr txBox="1">
            <a:spLocks noChangeArrowheads="1"/>
          </p:cNvSpPr>
          <p:nvPr/>
        </p:nvSpPr>
        <p:spPr bwMode="auto">
          <a:xfrm>
            <a:off x="6755824" y="893886"/>
            <a:ext cx="2432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solidFill>
                  <a:srgbClr val="800000"/>
                </a:solidFill>
              </a:rPr>
              <a:t>Protein synthesizing machinery</a:t>
            </a:r>
          </a:p>
        </p:txBody>
      </p:sp>
      <p:sp>
        <p:nvSpPr>
          <p:cNvPr id="37896" name="Text Box 17"/>
          <p:cNvSpPr txBox="1">
            <a:spLocks noChangeArrowheads="1"/>
          </p:cNvSpPr>
          <p:nvPr/>
        </p:nvSpPr>
        <p:spPr bwMode="auto">
          <a:xfrm>
            <a:off x="6657399" y="1592386"/>
            <a:ext cx="23526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eaLnBrk="1" hangingPunct="1"/>
            <a:r>
              <a:rPr lang="en-US" altLang="en-US" sz="1800" b="0" u="sng"/>
              <a:t>Ribosome</a:t>
            </a:r>
            <a:r>
              <a:rPr lang="en-US" altLang="en-US" sz="1800" b="0"/>
              <a:t>: (rRNA + proteins)</a:t>
            </a:r>
          </a:p>
        </p:txBody>
      </p:sp>
      <p:grpSp>
        <p:nvGrpSpPr>
          <p:cNvPr id="37897" name="Group 22"/>
          <p:cNvGrpSpPr>
            <a:grpSpLocks/>
          </p:cNvGrpSpPr>
          <p:nvPr/>
        </p:nvGrpSpPr>
        <p:grpSpPr bwMode="auto">
          <a:xfrm>
            <a:off x="6860599" y="2357561"/>
            <a:ext cx="2179638" cy="987425"/>
            <a:chOff x="4110" y="985"/>
            <a:chExt cx="1373" cy="622"/>
          </a:xfrm>
        </p:grpSpPr>
        <p:pic>
          <p:nvPicPr>
            <p:cNvPr id="37926" name="Picture 19" descr="ch1_ribos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7" y="985"/>
              <a:ext cx="719" cy="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27" name="Text Box 20"/>
            <p:cNvSpPr txBox="1">
              <a:spLocks noChangeArrowheads="1"/>
            </p:cNvSpPr>
            <p:nvPr/>
          </p:nvSpPr>
          <p:spPr bwMode="auto">
            <a:xfrm>
              <a:off x="4110" y="1111"/>
              <a:ext cx="3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solidFill>
                    <a:srgbClr val="0066CC"/>
                  </a:solidFill>
                </a:rPr>
                <a:t>30S</a:t>
              </a:r>
            </a:p>
          </p:txBody>
        </p:sp>
        <p:sp>
          <p:nvSpPr>
            <p:cNvPr id="37928" name="Text Box 21"/>
            <p:cNvSpPr txBox="1">
              <a:spLocks noChangeArrowheads="1"/>
            </p:cNvSpPr>
            <p:nvPr/>
          </p:nvSpPr>
          <p:spPr bwMode="auto">
            <a:xfrm>
              <a:off x="5111" y="1200"/>
              <a:ext cx="3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solidFill>
                    <a:srgbClr val="5F5F5F"/>
                  </a:solidFill>
                </a:rPr>
                <a:t>50S</a:t>
              </a:r>
            </a:p>
          </p:txBody>
        </p:sp>
      </p:grpSp>
      <p:grpSp>
        <p:nvGrpSpPr>
          <p:cNvPr id="4" name="Group 28"/>
          <p:cNvGrpSpPr>
            <a:grpSpLocks/>
          </p:cNvGrpSpPr>
          <p:nvPr/>
        </p:nvGrpSpPr>
        <p:grpSpPr bwMode="auto">
          <a:xfrm>
            <a:off x="2600325" y="2273300"/>
            <a:ext cx="869950" cy="982663"/>
            <a:chOff x="1094" y="1096"/>
            <a:chExt cx="548" cy="619"/>
          </a:xfrm>
        </p:grpSpPr>
        <p:sp>
          <p:nvSpPr>
            <p:cNvPr id="37924" name="Rectangle 24"/>
            <p:cNvSpPr>
              <a:spLocks noChangeArrowheads="1"/>
            </p:cNvSpPr>
            <p:nvPr/>
          </p:nvSpPr>
          <p:spPr bwMode="auto">
            <a:xfrm>
              <a:off x="1176" y="1096"/>
              <a:ext cx="312" cy="160"/>
            </a:xfrm>
            <a:prstGeom prst="rect">
              <a:avLst/>
            </a:prstGeom>
            <a:solidFill>
              <a:srgbClr val="008000">
                <a:alpha val="50980"/>
              </a:srgbClr>
            </a:solidFill>
            <a:ln w="9525">
              <a:solidFill>
                <a:srgbClr val="008000"/>
              </a:solidFill>
              <a:miter lim="800000"/>
              <a:headEnd/>
              <a:tailEnd/>
            </a:ln>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37925" name="Text Box 26"/>
            <p:cNvSpPr txBox="1">
              <a:spLocks noChangeArrowheads="1"/>
            </p:cNvSpPr>
            <p:nvPr/>
          </p:nvSpPr>
          <p:spPr bwMode="auto">
            <a:xfrm>
              <a:off x="1094" y="1311"/>
              <a:ext cx="54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solidFill>
                    <a:srgbClr val="336600"/>
                  </a:solidFill>
                </a:rPr>
                <a:t>Start codon</a:t>
              </a:r>
            </a:p>
          </p:txBody>
        </p:sp>
      </p:grpSp>
      <p:grpSp>
        <p:nvGrpSpPr>
          <p:cNvPr id="5" name="Group 29"/>
          <p:cNvGrpSpPr>
            <a:grpSpLocks/>
          </p:cNvGrpSpPr>
          <p:nvPr/>
        </p:nvGrpSpPr>
        <p:grpSpPr bwMode="auto">
          <a:xfrm>
            <a:off x="5154613" y="2262188"/>
            <a:ext cx="895350" cy="957262"/>
            <a:chOff x="2703" y="1089"/>
            <a:chExt cx="564" cy="603"/>
          </a:xfrm>
        </p:grpSpPr>
        <p:sp>
          <p:nvSpPr>
            <p:cNvPr id="37922" name="Rectangle 25"/>
            <p:cNvSpPr>
              <a:spLocks noChangeArrowheads="1"/>
            </p:cNvSpPr>
            <p:nvPr/>
          </p:nvSpPr>
          <p:spPr bwMode="auto">
            <a:xfrm>
              <a:off x="2729" y="1089"/>
              <a:ext cx="312" cy="160"/>
            </a:xfrm>
            <a:prstGeom prst="rect">
              <a:avLst/>
            </a:prstGeom>
            <a:solidFill>
              <a:srgbClr val="FF0000">
                <a:alpha val="50980"/>
              </a:srgbClr>
            </a:solidFill>
            <a:ln w="9525">
              <a:solidFill>
                <a:srgbClr val="FF0000"/>
              </a:solidFill>
              <a:miter lim="800000"/>
              <a:headEnd/>
              <a:tailEnd/>
            </a:ln>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37923" name="Text Box 27"/>
            <p:cNvSpPr txBox="1">
              <a:spLocks noChangeArrowheads="1"/>
            </p:cNvSpPr>
            <p:nvPr/>
          </p:nvSpPr>
          <p:spPr bwMode="auto">
            <a:xfrm>
              <a:off x="2703" y="1288"/>
              <a:ext cx="5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solidFill>
                    <a:srgbClr val="CC3300"/>
                  </a:solidFill>
                </a:rPr>
                <a:t>Stop codon</a:t>
              </a:r>
            </a:p>
          </p:txBody>
        </p:sp>
      </p:grpSp>
      <p:grpSp>
        <p:nvGrpSpPr>
          <p:cNvPr id="6" name="Group 32"/>
          <p:cNvGrpSpPr>
            <a:grpSpLocks/>
          </p:cNvGrpSpPr>
          <p:nvPr/>
        </p:nvGrpSpPr>
        <p:grpSpPr bwMode="auto">
          <a:xfrm>
            <a:off x="2651125" y="3236913"/>
            <a:ext cx="2689225" cy="671512"/>
            <a:chOff x="1126" y="1703"/>
            <a:chExt cx="1694" cy="423"/>
          </a:xfrm>
        </p:grpSpPr>
        <p:sp>
          <p:nvSpPr>
            <p:cNvPr id="37920" name="Text Box 30"/>
            <p:cNvSpPr txBox="1">
              <a:spLocks noChangeArrowheads="1"/>
            </p:cNvSpPr>
            <p:nvPr/>
          </p:nvSpPr>
          <p:spPr bwMode="auto">
            <a:xfrm>
              <a:off x="1126" y="1703"/>
              <a:ext cx="169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solidFill>
                    <a:srgbClr val="663300"/>
                  </a:solidFill>
                </a:rPr>
                <a:t>Met</a:t>
              </a:r>
              <a:r>
                <a:rPr lang="en-US" altLang="en-US" sz="1800">
                  <a:solidFill>
                    <a:srgbClr val="663300"/>
                  </a:solidFill>
                  <a:cs typeface="Arial" panose="020B0604020202020204" pitchFamily="34" charset="0"/>
                </a:rPr>
                <a:t>─</a:t>
              </a:r>
              <a:r>
                <a:rPr lang="en-US" altLang="en-US" sz="1800">
                  <a:solidFill>
                    <a:srgbClr val="663300"/>
                  </a:solidFill>
                </a:rPr>
                <a:t>Lys─Arg─Pro……</a:t>
              </a:r>
            </a:p>
          </p:txBody>
        </p:sp>
        <p:sp>
          <p:nvSpPr>
            <p:cNvPr id="37921" name="Text Box 31"/>
            <p:cNvSpPr txBox="1">
              <a:spLocks noChangeArrowheads="1"/>
            </p:cNvSpPr>
            <p:nvPr/>
          </p:nvSpPr>
          <p:spPr bwMode="auto">
            <a:xfrm>
              <a:off x="1422" y="1895"/>
              <a:ext cx="8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Polypeptide</a:t>
              </a:r>
            </a:p>
          </p:txBody>
        </p:sp>
      </p:grpSp>
      <p:sp>
        <p:nvSpPr>
          <p:cNvPr id="59425" name="Text Box 33"/>
          <p:cNvSpPr txBox="1">
            <a:spLocks noChangeArrowheads="1"/>
          </p:cNvSpPr>
          <p:nvPr/>
        </p:nvSpPr>
        <p:spPr bwMode="auto">
          <a:xfrm>
            <a:off x="152400" y="2208213"/>
            <a:ext cx="1670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solidFill>
                  <a:schemeClr val="accent2"/>
                </a:solidFill>
              </a:rPr>
              <a:t>5’UAAGGA</a:t>
            </a:r>
            <a:r>
              <a:rPr lang="en-US" altLang="en-US" sz="1800" b="0"/>
              <a:t>GA</a:t>
            </a:r>
          </a:p>
          <a:p>
            <a:pPr eaLnBrk="1" hangingPunct="1"/>
            <a:r>
              <a:rPr lang="en-US" altLang="en-US" sz="1800" b="0"/>
              <a:t>    </a:t>
            </a:r>
            <a:r>
              <a:rPr lang="en-US" altLang="en-US" sz="1800" b="0">
                <a:solidFill>
                  <a:srgbClr val="663300"/>
                </a:solidFill>
              </a:rPr>
              <a:t>(RBS)</a:t>
            </a:r>
          </a:p>
        </p:txBody>
      </p:sp>
      <p:sp>
        <p:nvSpPr>
          <p:cNvPr id="59426" name="Text Box 34"/>
          <p:cNvSpPr txBox="1">
            <a:spLocks noChangeArrowheads="1"/>
          </p:cNvSpPr>
          <p:nvPr/>
        </p:nvSpPr>
        <p:spPr bwMode="auto">
          <a:xfrm>
            <a:off x="377825" y="6297613"/>
            <a:ext cx="6329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cs typeface="Arial" panose="020B0604020202020204" pitchFamily="34" charset="0"/>
              </a:rPr>
              <a:t>►</a:t>
            </a:r>
            <a:r>
              <a:rPr lang="en-US" altLang="en-US" sz="1800"/>
              <a:t>In Eukaryotes, 5’ 7mG cap is recognized by ribosome  </a:t>
            </a:r>
          </a:p>
        </p:txBody>
      </p:sp>
      <p:sp>
        <p:nvSpPr>
          <p:cNvPr id="37903" name="Line 35"/>
          <p:cNvSpPr>
            <a:spLocks noChangeShapeType="1"/>
          </p:cNvSpPr>
          <p:nvPr/>
        </p:nvSpPr>
        <p:spPr bwMode="auto">
          <a:xfrm flipH="1">
            <a:off x="7397174" y="3410073"/>
            <a:ext cx="190500" cy="48260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CA"/>
          </a:p>
        </p:txBody>
      </p:sp>
      <p:sp>
        <p:nvSpPr>
          <p:cNvPr id="37904" name="Text Box 36"/>
          <p:cNvSpPr txBox="1">
            <a:spLocks noChangeArrowheads="1"/>
          </p:cNvSpPr>
          <p:nvPr/>
        </p:nvSpPr>
        <p:spPr bwMode="auto">
          <a:xfrm>
            <a:off x="6987599" y="3903786"/>
            <a:ext cx="10604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b="0"/>
              <a:t>16S rRNA</a:t>
            </a:r>
          </a:p>
          <a:p>
            <a:pPr eaLnBrk="1" hangingPunct="1"/>
            <a:r>
              <a:rPr lang="en-US" altLang="en-US" sz="1400" b="0"/>
              <a:t>21 proteins</a:t>
            </a:r>
          </a:p>
        </p:txBody>
      </p:sp>
      <p:sp>
        <p:nvSpPr>
          <p:cNvPr id="37905" name="Line 37"/>
          <p:cNvSpPr>
            <a:spLocks noChangeShapeType="1"/>
          </p:cNvSpPr>
          <p:nvPr/>
        </p:nvSpPr>
        <p:spPr bwMode="auto">
          <a:xfrm>
            <a:off x="8146474" y="3321173"/>
            <a:ext cx="215900" cy="36830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CA"/>
          </a:p>
        </p:txBody>
      </p:sp>
      <p:sp>
        <p:nvSpPr>
          <p:cNvPr id="37906" name="Text Box 38"/>
          <p:cNvSpPr txBox="1">
            <a:spLocks noChangeArrowheads="1"/>
          </p:cNvSpPr>
          <p:nvPr/>
        </p:nvSpPr>
        <p:spPr bwMode="auto">
          <a:xfrm>
            <a:off x="8081387" y="3651373"/>
            <a:ext cx="10604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b="0"/>
              <a:t>23S rRNA</a:t>
            </a:r>
          </a:p>
          <a:p>
            <a:pPr eaLnBrk="1" hangingPunct="1"/>
            <a:r>
              <a:rPr lang="en-US" altLang="en-US" sz="1400" b="0"/>
              <a:t>5S rRNA</a:t>
            </a:r>
          </a:p>
          <a:p>
            <a:pPr eaLnBrk="1" hangingPunct="1"/>
            <a:r>
              <a:rPr lang="en-US" altLang="en-US" sz="1400" b="0"/>
              <a:t>34 proteins</a:t>
            </a:r>
          </a:p>
        </p:txBody>
      </p:sp>
      <p:grpSp>
        <p:nvGrpSpPr>
          <p:cNvPr id="7" name="Group 51"/>
          <p:cNvGrpSpPr>
            <a:grpSpLocks/>
          </p:cNvGrpSpPr>
          <p:nvPr/>
        </p:nvGrpSpPr>
        <p:grpSpPr bwMode="auto">
          <a:xfrm>
            <a:off x="153988" y="4813300"/>
            <a:ext cx="6365875" cy="366713"/>
            <a:chOff x="193" y="3160"/>
            <a:chExt cx="4010" cy="231"/>
          </a:xfrm>
        </p:grpSpPr>
        <p:sp>
          <p:nvSpPr>
            <p:cNvPr id="37916" name="Text Box 40"/>
            <p:cNvSpPr txBox="1">
              <a:spLocks noChangeArrowheads="1"/>
            </p:cNvSpPr>
            <p:nvPr/>
          </p:nvSpPr>
          <p:spPr bwMode="auto">
            <a:xfrm>
              <a:off x="1135" y="3160"/>
              <a:ext cx="30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AUCGUCAUGAAGAGGCCC…….UAAUUA 3’</a:t>
              </a:r>
            </a:p>
          </p:txBody>
        </p:sp>
        <p:sp>
          <p:nvSpPr>
            <p:cNvPr id="37917" name="Rectangle 42"/>
            <p:cNvSpPr>
              <a:spLocks noChangeArrowheads="1"/>
            </p:cNvSpPr>
            <p:nvPr/>
          </p:nvSpPr>
          <p:spPr bwMode="auto">
            <a:xfrm>
              <a:off x="1817" y="3201"/>
              <a:ext cx="312" cy="160"/>
            </a:xfrm>
            <a:prstGeom prst="rect">
              <a:avLst/>
            </a:prstGeom>
            <a:solidFill>
              <a:srgbClr val="008000">
                <a:alpha val="50980"/>
              </a:srgbClr>
            </a:solidFill>
            <a:ln w="9525">
              <a:solidFill>
                <a:srgbClr val="008000"/>
              </a:solidFill>
              <a:miter lim="800000"/>
              <a:headEnd/>
              <a:tailEnd/>
            </a:ln>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37918" name="Rectangle 45"/>
            <p:cNvSpPr>
              <a:spLocks noChangeArrowheads="1"/>
            </p:cNvSpPr>
            <p:nvPr/>
          </p:nvSpPr>
          <p:spPr bwMode="auto">
            <a:xfrm>
              <a:off x="3370" y="3194"/>
              <a:ext cx="312" cy="160"/>
            </a:xfrm>
            <a:prstGeom prst="rect">
              <a:avLst/>
            </a:prstGeom>
            <a:solidFill>
              <a:srgbClr val="FF0000">
                <a:alpha val="50980"/>
              </a:srgbClr>
            </a:solidFill>
            <a:ln w="9525">
              <a:solidFill>
                <a:srgbClr val="FF0000"/>
              </a:solidFill>
              <a:miter lim="800000"/>
              <a:headEnd/>
              <a:tailEnd/>
            </a:ln>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37919" name="Text Box 50"/>
            <p:cNvSpPr txBox="1">
              <a:spLocks noChangeArrowheads="1"/>
            </p:cNvSpPr>
            <p:nvPr/>
          </p:nvSpPr>
          <p:spPr bwMode="auto">
            <a:xfrm>
              <a:off x="193" y="3160"/>
              <a:ext cx="10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solidFill>
                    <a:schemeClr val="accent2"/>
                  </a:solidFill>
                </a:rPr>
                <a:t>5’UAAGGA</a:t>
              </a:r>
              <a:r>
                <a:rPr lang="en-US" altLang="en-US" sz="1800" b="0"/>
                <a:t>GA</a:t>
              </a:r>
            </a:p>
          </p:txBody>
        </p:sp>
      </p:grpSp>
      <p:pic>
        <p:nvPicPr>
          <p:cNvPr id="59445" name="Picture 53" descr="ch1_riboso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663" y="4344988"/>
            <a:ext cx="987425"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60"/>
          <p:cNvGrpSpPr>
            <a:grpSpLocks/>
          </p:cNvGrpSpPr>
          <p:nvPr/>
        </p:nvGrpSpPr>
        <p:grpSpPr bwMode="auto">
          <a:xfrm>
            <a:off x="3616325" y="4240213"/>
            <a:ext cx="1666875" cy="585787"/>
            <a:chOff x="2374" y="3055"/>
            <a:chExt cx="1050" cy="369"/>
          </a:xfrm>
        </p:grpSpPr>
        <p:sp>
          <p:nvSpPr>
            <p:cNvPr id="37914" name="Freeform 58"/>
            <p:cNvSpPr>
              <a:spLocks/>
            </p:cNvSpPr>
            <p:nvPr/>
          </p:nvSpPr>
          <p:spPr bwMode="auto">
            <a:xfrm>
              <a:off x="2888" y="3151"/>
              <a:ext cx="536" cy="273"/>
            </a:xfrm>
            <a:custGeom>
              <a:avLst/>
              <a:gdLst>
                <a:gd name="T0" fmla="*/ 2147483647 w 336"/>
                <a:gd name="T1" fmla="*/ 1838530 h 209"/>
                <a:gd name="T2" fmla="*/ 2014081036 w 336"/>
                <a:gd name="T3" fmla="*/ 1413456 h 209"/>
                <a:gd name="T4" fmla="*/ 2014081036 w 336"/>
                <a:gd name="T5" fmla="*/ 996317 h 209"/>
                <a:gd name="T6" fmla="*/ 1574447257 w 336"/>
                <a:gd name="T7" fmla="*/ 709496 h 209"/>
                <a:gd name="T8" fmla="*/ 1194745404 w 336"/>
                <a:gd name="T9" fmla="*/ 220516 h 209"/>
                <a:gd name="T10" fmla="*/ 820802332 w 336"/>
                <a:gd name="T11" fmla="*/ 220516 h 209"/>
                <a:gd name="T12" fmla="*/ 439636433 w 336"/>
                <a:gd name="T13" fmla="*/ 1 h 209"/>
                <a:gd name="T14" fmla="*/ 0 w 336"/>
                <a:gd name="T15" fmla="*/ 288042 h 209"/>
                <a:gd name="T16" fmla="*/ 0 60000 65536"/>
                <a:gd name="T17" fmla="*/ 0 60000 65536"/>
                <a:gd name="T18" fmla="*/ 0 60000 65536"/>
                <a:gd name="T19" fmla="*/ 0 60000 65536"/>
                <a:gd name="T20" fmla="*/ 0 60000 65536"/>
                <a:gd name="T21" fmla="*/ 0 60000 65536"/>
                <a:gd name="T22" fmla="*/ 0 60000 65536"/>
                <a:gd name="T23" fmla="*/ 0 60000 65536"/>
                <a:gd name="T24" fmla="*/ 0 w 336"/>
                <a:gd name="T25" fmla="*/ 0 h 209"/>
                <a:gd name="T26" fmla="*/ 336 w 336"/>
                <a:gd name="T27" fmla="*/ 209 h 2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6" h="209">
                  <a:moveTo>
                    <a:pt x="336" y="209"/>
                  </a:moveTo>
                  <a:cubicBezTo>
                    <a:pt x="302" y="193"/>
                    <a:pt x="269" y="177"/>
                    <a:pt x="256" y="161"/>
                  </a:cubicBezTo>
                  <a:cubicBezTo>
                    <a:pt x="243" y="145"/>
                    <a:pt x="265" y="126"/>
                    <a:pt x="256" y="113"/>
                  </a:cubicBezTo>
                  <a:cubicBezTo>
                    <a:pt x="247" y="100"/>
                    <a:pt x="217" y="96"/>
                    <a:pt x="200" y="81"/>
                  </a:cubicBezTo>
                  <a:cubicBezTo>
                    <a:pt x="183" y="66"/>
                    <a:pt x="168" y="34"/>
                    <a:pt x="152" y="25"/>
                  </a:cubicBezTo>
                  <a:cubicBezTo>
                    <a:pt x="136" y="16"/>
                    <a:pt x="120" y="29"/>
                    <a:pt x="104" y="25"/>
                  </a:cubicBezTo>
                  <a:cubicBezTo>
                    <a:pt x="88" y="21"/>
                    <a:pt x="73" y="0"/>
                    <a:pt x="56" y="1"/>
                  </a:cubicBezTo>
                  <a:cubicBezTo>
                    <a:pt x="39" y="2"/>
                    <a:pt x="12" y="29"/>
                    <a:pt x="0" y="33"/>
                  </a:cubicBezTo>
                </a:path>
              </a:pathLst>
            </a:cu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sp>
          <p:nvSpPr>
            <p:cNvPr id="37915" name="Text Box 59"/>
            <p:cNvSpPr txBox="1">
              <a:spLocks noChangeArrowheads="1"/>
            </p:cNvSpPr>
            <p:nvPr/>
          </p:nvSpPr>
          <p:spPr bwMode="auto">
            <a:xfrm>
              <a:off x="2374" y="3055"/>
              <a:ext cx="760"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b="0"/>
                <a:t>Nascent polypeptide</a:t>
              </a:r>
            </a:p>
          </p:txBody>
        </p:sp>
      </p:grpSp>
      <p:sp>
        <p:nvSpPr>
          <p:cNvPr id="37910" name="Rectangle 62"/>
          <p:cNvSpPr>
            <a:spLocks noChangeArrowheads="1"/>
          </p:cNvSpPr>
          <p:nvPr/>
        </p:nvSpPr>
        <p:spPr bwMode="auto">
          <a:xfrm>
            <a:off x="6736774" y="806573"/>
            <a:ext cx="2374900" cy="6032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grpSp>
        <p:nvGrpSpPr>
          <p:cNvPr id="9" name="Group 68"/>
          <p:cNvGrpSpPr>
            <a:grpSpLocks/>
          </p:cNvGrpSpPr>
          <p:nvPr/>
        </p:nvGrpSpPr>
        <p:grpSpPr bwMode="auto">
          <a:xfrm>
            <a:off x="7244775" y="4798341"/>
            <a:ext cx="1365250" cy="2014537"/>
            <a:chOff x="4488" y="2913"/>
            <a:chExt cx="860" cy="1269"/>
          </a:xfrm>
        </p:grpSpPr>
        <p:pic>
          <p:nvPicPr>
            <p:cNvPr id="37912" name="Picture 66" descr="TRN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8" y="2913"/>
              <a:ext cx="860" cy="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3" name="Text Box 67"/>
            <p:cNvSpPr txBox="1">
              <a:spLocks noChangeArrowheads="1"/>
            </p:cNvSpPr>
            <p:nvPr/>
          </p:nvSpPr>
          <p:spPr bwMode="auto">
            <a:xfrm>
              <a:off x="4766" y="3951"/>
              <a:ext cx="4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solidFill>
                    <a:srgbClr val="996600"/>
                  </a:solidFill>
                </a:rPr>
                <a:t>tRNA</a:t>
              </a:r>
            </a:p>
          </p:txBody>
        </p:sp>
      </p:grpSp>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l="24643" r="23572"/>
          <a:stretch/>
        </p:blipFill>
        <p:spPr>
          <a:xfrm>
            <a:off x="13985" y="22405"/>
            <a:ext cx="1667116" cy="1899388"/>
          </a:xfrm>
          <a:prstGeom prst="rect">
            <a:avLst/>
          </a:prstGeom>
        </p:spPr>
      </p:pic>
      <p:sp>
        <p:nvSpPr>
          <p:cNvPr id="10" name="TextBox 9"/>
          <p:cNvSpPr txBox="1"/>
          <p:nvPr/>
        </p:nvSpPr>
        <p:spPr>
          <a:xfrm>
            <a:off x="1787345" y="469842"/>
            <a:ext cx="5384359" cy="584775"/>
          </a:xfrm>
          <a:prstGeom prst="rect">
            <a:avLst/>
          </a:prstGeom>
          <a:noFill/>
        </p:spPr>
        <p:txBody>
          <a:bodyPr wrap="none" rtlCol="0">
            <a:spAutoFit/>
          </a:bodyPr>
          <a:lstStyle/>
          <a:p>
            <a:r>
              <a:rPr lang="en-CA" dirty="0" err="1"/>
              <a:t>Venki</a:t>
            </a:r>
            <a:r>
              <a:rPr lang="en-CA" dirty="0"/>
              <a:t> Ramakrishnan, Thomas A. Steitz &amp; Ada Yonath,</a:t>
            </a:r>
          </a:p>
          <a:p>
            <a:r>
              <a:rPr lang="en-CA" dirty="0"/>
              <a:t>Nobel Prize 2009</a:t>
            </a:r>
          </a:p>
        </p:txBody>
      </p:sp>
    </p:spTree>
    <p:extLst>
      <p:ext uri="{BB962C8B-B14F-4D97-AF65-F5344CB8AC3E}">
        <p14:creationId xmlns:p14="http://schemas.microsoft.com/office/powerpoint/2010/main" val="21665819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59406"/>
                                        </p:tgtEl>
                                        <p:attrNameLst>
                                          <p:attrName>style.visibility</p:attrName>
                                        </p:attrNameLst>
                                      </p:cBhvr>
                                      <p:to>
                                        <p:strVal val="visible"/>
                                      </p:to>
                                    </p:set>
                                    <p:anim calcmode="lin" valueType="num">
                                      <p:cBhvr>
                                        <p:cTn id="7" dur="1000" fill="hold"/>
                                        <p:tgtEl>
                                          <p:spTgt spid="59406"/>
                                        </p:tgtEl>
                                        <p:attrNameLst>
                                          <p:attrName>ppt_x</p:attrName>
                                        </p:attrNameLst>
                                      </p:cBhvr>
                                      <p:tavLst>
                                        <p:tav tm="0">
                                          <p:val>
                                            <p:strVal val="#ppt_x-#ppt_w/2"/>
                                          </p:val>
                                        </p:tav>
                                        <p:tav tm="100000">
                                          <p:val>
                                            <p:strVal val="#ppt_x"/>
                                          </p:val>
                                        </p:tav>
                                      </p:tavLst>
                                    </p:anim>
                                    <p:anim calcmode="lin" valueType="num">
                                      <p:cBhvr>
                                        <p:cTn id="8" dur="1000" fill="hold"/>
                                        <p:tgtEl>
                                          <p:spTgt spid="59406"/>
                                        </p:tgtEl>
                                        <p:attrNameLst>
                                          <p:attrName>ppt_y</p:attrName>
                                        </p:attrNameLst>
                                      </p:cBhvr>
                                      <p:tavLst>
                                        <p:tav tm="0">
                                          <p:val>
                                            <p:strVal val="#ppt_y"/>
                                          </p:val>
                                        </p:tav>
                                        <p:tav tm="100000">
                                          <p:val>
                                            <p:strVal val="#ppt_y"/>
                                          </p:val>
                                        </p:tav>
                                      </p:tavLst>
                                    </p:anim>
                                    <p:anim calcmode="lin" valueType="num">
                                      <p:cBhvr>
                                        <p:cTn id="9" dur="1000" fill="hold"/>
                                        <p:tgtEl>
                                          <p:spTgt spid="59406"/>
                                        </p:tgtEl>
                                        <p:attrNameLst>
                                          <p:attrName>ppt_w</p:attrName>
                                        </p:attrNameLst>
                                      </p:cBhvr>
                                      <p:tavLst>
                                        <p:tav tm="0">
                                          <p:val>
                                            <p:fltVal val="0"/>
                                          </p:val>
                                        </p:tav>
                                        <p:tav tm="100000">
                                          <p:val>
                                            <p:strVal val="#ppt_w"/>
                                          </p:val>
                                        </p:tav>
                                      </p:tavLst>
                                    </p:anim>
                                    <p:anim calcmode="lin" valueType="num">
                                      <p:cBhvr>
                                        <p:cTn id="10" dur="1000" fill="hold"/>
                                        <p:tgtEl>
                                          <p:spTgt spid="59406"/>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nodeType="afterEffect">
                                  <p:stCondLst>
                                    <p:cond delay="200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7" presetClass="entr" presetSubtype="2" fill="hold" grpId="0" nodeType="clickEffect">
                                  <p:stCondLst>
                                    <p:cond delay="0"/>
                                  </p:stCondLst>
                                  <p:childTnLst>
                                    <p:set>
                                      <p:cBhvr>
                                        <p:cTn id="25" dur="1" fill="hold">
                                          <p:stCondLst>
                                            <p:cond delay="0"/>
                                          </p:stCondLst>
                                        </p:cTn>
                                        <p:tgtEl>
                                          <p:spTgt spid="59425"/>
                                        </p:tgtEl>
                                        <p:attrNameLst>
                                          <p:attrName>style.visibility</p:attrName>
                                        </p:attrNameLst>
                                      </p:cBhvr>
                                      <p:to>
                                        <p:strVal val="visible"/>
                                      </p:to>
                                    </p:set>
                                    <p:anim calcmode="lin" valueType="num">
                                      <p:cBhvr>
                                        <p:cTn id="26" dur="500" fill="hold"/>
                                        <p:tgtEl>
                                          <p:spTgt spid="59425"/>
                                        </p:tgtEl>
                                        <p:attrNameLst>
                                          <p:attrName>ppt_x</p:attrName>
                                        </p:attrNameLst>
                                      </p:cBhvr>
                                      <p:tavLst>
                                        <p:tav tm="0">
                                          <p:val>
                                            <p:strVal val="#ppt_x+#ppt_w/2"/>
                                          </p:val>
                                        </p:tav>
                                        <p:tav tm="100000">
                                          <p:val>
                                            <p:strVal val="#ppt_x"/>
                                          </p:val>
                                        </p:tav>
                                      </p:tavLst>
                                    </p:anim>
                                    <p:anim calcmode="lin" valueType="num">
                                      <p:cBhvr>
                                        <p:cTn id="27" dur="500" fill="hold"/>
                                        <p:tgtEl>
                                          <p:spTgt spid="59425"/>
                                        </p:tgtEl>
                                        <p:attrNameLst>
                                          <p:attrName>ppt_y</p:attrName>
                                        </p:attrNameLst>
                                      </p:cBhvr>
                                      <p:tavLst>
                                        <p:tav tm="0">
                                          <p:val>
                                            <p:strVal val="#ppt_y"/>
                                          </p:val>
                                        </p:tav>
                                        <p:tav tm="100000">
                                          <p:val>
                                            <p:strVal val="#ppt_y"/>
                                          </p:val>
                                        </p:tav>
                                      </p:tavLst>
                                    </p:anim>
                                    <p:anim calcmode="lin" valueType="num">
                                      <p:cBhvr>
                                        <p:cTn id="28" dur="500" fill="hold"/>
                                        <p:tgtEl>
                                          <p:spTgt spid="59425"/>
                                        </p:tgtEl>
                                        <p:attrNameLst>
                                          <p:attrName>ppt_w</p:attrName>
                                        </p:attrNameLst>
                                      </p:cBhvr>
                                      <p:tavLst>
                                        <p:tav tm="0">
                                          <p:val>
                                            <p:fltVal val="0"/>
                                          </p:val>
                                        </p:tav>
                                        <p:tav tm="100000">
                                          <p:val>
                                            <p:strVal val="#ppt_w"/>
                                          </p:val>
                                        </p:tav>
                                      </p:tavLst>
                                    </p:anim>
                                    <p:anim calcmode="lin" valueType="num">
                                      <p:cBhvr>
                                        <p:cTn id="29" dur="500" fill="hold"/>
                                        <p:tgtEl>
                                          <p:spTgt spid="59425"/>
                                        </p:tgtEl>
                                        <p:attrNameLst>
                                          <p:attrName>ppt_h</p:attrName>
                                        </p:attrNameLst>
                                      </p:cBhvr>
                                      <p:tavLst>
                                        <p:tav tm="0">
                                          <p:val>
                                            <p:strVal val="#ppt_h"/>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59445"/>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63" presetClass="path" presetSubtype="0" accel="50000" decel="50000" fill="hold" nodeType="clickEffect">
                                  <p:stCondLst>
                                    <p:cond delay="0"/>
                                  </p:stCondLst>
                                  <p:childTnLst>
                                    <p:animMotion origin="layout" path="M 1.66667E-6 4.44444E-6 L 0.46389 0.00555 " pathEditMode="relative" rAng="0" ptsTypes="AA">
                                      <p:cBhvr>
                                        <p:cTn id="39" dur="1000" fill="hold"/>
                                        <p:tgtEl>
                                          <p:spTgt spid="59445"/>
                                        </p:tgtEl>
                                        <p:attrNameLst>
                                          <p:attrName>ppt_x</p:attrName>
                                          <p:attrName>ppt_y</p:attrName>
                                        </p:attrNameLst>
                                      </p:cBhvr>
                                      <p:rCtr x="23194" y="278"/>
                                    </p:animMotion>
                                  </p:childTnLst>
                                </p:cTn>
                              </p:par>
                            </p:childTnLst>
                          </p:cTn>
                        </p:par>
                        <p:par>
                          <p:cTn id="40" fill="hold" nodeType="afterGroup">
                            <p:stCondLst>
                              <p:cond delay="1000"/>
                            </p:stCondLst>
                            <p:childTnLst>
                              <p:par>
                                <p:cTn id="41" presetID="17" presetClass="entr" presetSubtype="2"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ppt_x</p:attrName>
                                        </p:attrNameLst>
                                      </p:cBhvr>
                                      <p:tavLst>
                                        <p:tav tm="0">
                                          <p:val>
                                            <p:strVal val="#ppt_x+#ppt_w/2"/>
                                          </p:val>
                                        </p:tav>
                                        <p:tav tm="100000">
                                          <p:val>
                                            <p:strVal val="#ppt_x"/>
                                          </p:val>
                                        </p:tav>
                                      </p:tavLst>
                                    </p:anim>
                                    <p:anim calcmode="lin" valueType="num">
                                      <p:cBhvr>
                                        <p:cTn id="44" dur="500" fill="hold"/>
                                        <p:tgtEl>
                                          <p:spTgt spid="8"/>
                                        </p:tgtEl>
                                        <p:attrNameLst>
                                          <p:attrName>ppt_y</p:attrName>
                                        </p:attrNameLst>
                                      </p:cBhvr>
                                      <p:tavLst>
                                        <p:tav tm="0">
                                          <p:val>
                                            <p:strVal val="#ppt_y"/>
                                          </p:val>
                                        </p:tav>
                                        <p:tav tm="100000">
                                          <p:val>
                                            <p:strVal val="#ppt_y"/>
                                          </p:val>
                                        </p:tav>
                                      </p:tavLst>
                                    </p:anim>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9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6" grpId="0"/>
      <p:bldP spid="59425" grpId="0"/>
      <p:bldP spid="5942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336383" y="1080122"/>
            <a:ext cx="3945971" cy="4800931"/>
          </a:xfrm>
          <a:prstGeom prst="rect">
            <a:avLst/>
          </a:prstGeom>
        </p:spPr>
      </p:pic>
      <p:grpSp>
        <p:nvGrpSpPr>
          <p:cNvPr id="5" name="Group 68"/>
          <p:cNvGrpSpPr>
            <a:grpSpLocks/>
          </p:cNvGrpSpPr>
          <p:nvPr/>
        </p:nvGrpSpPr>
        <p:grpSpPr bwMode="auto">
          <a:xfrm>
            <a:off x="527450" y="1650696"/>
            <a:ext cx="2549857" cy="3923628"/>
            <a:chOff x="4488" y="2913"/>
            <a:chExt cx="860" cy="1269"/>
          </a:xfrm>
        </p:grpSpPr>
        <p:pic>
          <p:nvPicPr>
            <p:cNvPr id="6" name="Picture 66" descr="TRN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8" y="2913"/>
              <a:ext cx="860" cy="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67"/>
            <p:cNvSpPr txBox="1">
              <a:spLocks noChangeArrowheads="1"/>
            </p:cNvSpPr>
            <p:nvPr/>
          </p:nvSpPr>
          <p:spPr bwMode="auto">
            <a:xfrm>
              <a:off x="4766" y="3951"/>
              <a:ext cx="4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solidFill>
                    <a:srgbClr val="996600"/>
                  </a:solidFill>
                </a:rPr>
                <a:t>tRNA</a:t>
              </a:r>
            </a:p>
          </p:txBody>
        </p:sp>
      </p:grpSp>
      <p:sp>
        <p:nvSpPr>
          <p:cNvPr id="8" name="TextBox 7"/>
          <p:cNvSpPr txBox="1"/>
          <p:nvPr/>
        </p:nvSpPr>
        <p:spPr>
          <a:xfrm>
            <a:off x="1248508" y="6049108"/>
            <a:ext cx="1393330" cy="338554"/>
          </a:xfrm>
          <a:prstGeom prst="rect">
            <a:avLst/>
          </a:prstGeom>
          <a:noFill/>
        </p:spPr>
        <p:txBody>
          <a:bodyPr wrap="none" rtlCol="0">
            <a:spAutoFit/>
          </a:bodyPr>
          <a:lstStyle/>
          <a:p>
            <a:r>
              <a:rPr lang="en-US" dirty="0"/>
              <a:t>3D structure</a:t>
            </a:r>
          </a:p>
        </p:txBody>
      </p:sp>
      <p:sp>
        <p:nvSpPr>
          <p:cNvPr id="12" name="TextBox 11"/>
          <p:cNvSpPr txBox="1"/>
          <p:nvPr/>
        </p:nvSpPr>
        <p:spPr>
          <a:xfrm>
            <a:off x="5480538" y="6049108"/>
            <a:ext cx="1393330" cy="338554"/>
          </a:xfrm>
          <a:prstGeom prst="rect">
            <a:avLst/>
          </a:prstGeom>
          <a:noFill/>
        </p:spPr>
        <p:txBody>
          <a:bodyPr wrap="none" rtlCol="0">
            <a:spAutoFit/>
          </a:bodyPr>
          <a:lstStyle/>
          <a:p>
            <a:r>
              <a:rPr lang="en-US" dirty="0"/>
              <a:t>2D structure</a:t>
            </a:r>
          </a:p>
        </p:txBody>
      </p:sp>
      <p:sp>
        <p:nvSpPr>
          <p:cNvPr id="13" name="TextBox 12"/>
          <p:cNvSpPr txBox="1"/>
          <p:nvPr/>
        </p:nvSpPr>
        <p:spPr>
          <a:xfrm>
            <a:off x="1351706" y="153752"/>
            <a:ext cx="6398996" cy="523220"/>
          </a:xfrm>
          <a:prstGeom prst="rect">
            <a:avLst/>
          </a:prstGeom>
          <a:noFill/>
        </p:spPr>
        <p:txBody>
          <a:bodyPr wrap="none" rtlCol="0">
            <a:spAutoFit/>
          </a:bodyPr>
          <a:lstStyle/>
          <a:p>
            <a:r>
              <a:rPr lang="en-US" sz="2800" dirty="0"/>
              <a:t>Transfer RNA: the </a:t>
            </a:r>
            <a:r>
              <a:rPr lang="en-US" sz="2800"/>
              <a:t>adapter molecule </a:t>
            </a:r>
            <a:endParaRPr lang="en-US" sz="2800" dirty="0"/>
          </a:p>
        </p:txBody>
      </p:sp>
    </p:spTree>
    <p:extLst>
      <p:ext uri="{BB962C8B-B14F-4D97-AF65-F5344CB8AC3E}">
        <p14:creationId xmlns:p14="http://schemas.microsoft.com/office/powerpoint/2010/main" val="419531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3" descr="figure 4-19"/>
          <p:cNvPicPr>
            <a:picLocks noChangeAspect="1" noChangeArrowheads="1"/>
          </p:cNvPicPr>
          <p:nvPr/>
        </p:nvPicPr>
        <p:blipFill>
          <a:blip r:embed="rId3">
            <a:extLst>
              <a:ext uri="{28A0092B-C50C-407E-A947-70E740481C1C}">
                <a14:useLocalDpi xmlns:a14="http://schemas.microsoft.com/office/drawing/2010/main" val="0"/>
              </a:ext>
            </a:extLst>
          </a:blip>
          <a:srcRect b="13435"/>
          <a:stretch>
            <a:fillRect/>
          </a:stretch>
        </p:blipFill>
        <p:spPr bwMode="auto">
          <a:xfrm>
            <a:off x="304800" y="1924050"/>
            <a:ext cx="8535988" cy="305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TextBox 5"/>
          <p:cNvSpPr txBox="1">
            <a:spLocks noChangeArrowheads="1"/>
          </p:cNvSpPr>
          <p:nvPr/>
        </p:nvSpPr>
        <p:spPr bwMode="auto">
          <a:xfrm>
            <a:off x="617538" y="234950"/>
            <a:ext cx="78708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eaLnBrk="1" hangingPunct="1"/>
            <a:r>
              <a:rPr lang="en-US" altLang="en-US" sz="2400"/>
              <a:t>How Correct Amino Acids are Selected During Protein Synthesis</a:t>
            </a:r>
          </a:p>
        </p:txBody>
      </p:sp>
    </p:spTree>
    <p:extLst>
      <p:ext uri="{BB962C8B-B14F-4D97-AF65-F5344CB8AC3E}">
        <p14:creationId xmlns:p14="http://schemas.microsoft.com/office/powerpoint/2010/main" val="1651494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231C657-195E-854E-B2D7-34D07806AEBC}"/>
              </a:ext>
            </a:extLst>
          </p:cNvPr>
          <p:cNvPicPr>
            <a:picLocks noChangeAspect="1"/>
          </p:cNvPicPr>
          <p:nvPr/>
        </p:nvPicPr>
        <p:blipFill rotWithShape="1">
          <a:blip r:embed="rId2"/>
          <a:srcRect b="20125"/>
          <a:stretch/>
        </p:blipFill>
        <p:spPr>
          <a:xfrm>
            <a:off x="-130403" y="1938528"/>
            <a:ext cx="1668161" cy="719519"/>
          </a:xfrm>
          <a:prstGeom prst="rect">
            <a:avLst/>
          </a:prstGeom>
        </p:spPr>
      </p:pic>
      <p:pic>
        <p:nvPicPr>
          <p:cNvPr id="19" name="Picture 18">
            <a:extLst>
              <a:ext uri="{FF2B5EF4-FFF2-40B4-BE49-F238E27FC236}">
                <a16:creationId xmlns:a16="http://schemas.microsoft.com/office/drawing/2014/main" id="{CC53DEE5-0C71-5C46-B56A-9F73F200DA05}"/>
              </a:ext>
            </a:extLst>
          </p:cNvPr>
          <p:cNvPicPr>
            <a:picLocks noChangeAspect="1"/>
          </p:cNvPicPr>
          <p:nvPr/>
        </p:nvPicPr>
        <p:blipFill>
          <a:blip r:embed="rId3"/>
          <a:stretch>
            <a:fillRect/>
          </a:stretch>
        </p:blipFill>
        <p:spPr>
          <a:xfrm>
            <a:off x="1158956" y="2274665"/>
            <a:ext cx="1091267" cy="2236425"/>
          </a:xfrm>
          <a:prstGeom prst="rect">
            <a:avLst/>
          </a:prstGeom>
        </p:spPr>
      </p:pic>
      <p:sp>
        <p:nvSpPr>
          <p:cNvPr id="21" name="Rectangle 20">
            <a:extLst>
              <a:ext uri="{FF2B5EF4-FFF2-40B4-BE49-F238E27FC236}">
                <a16:creationId xmlns:a16="http://schemas.microsoft.com/office/drawing/2014/main" id="{EF34EB69-C131-424F-BE21-2EA09765298E}"/>
              </a:ext>
            </a:extLst>
          </p:cNvPr>
          <p:cNvSpPr/>
          <p:nvPr/>
        </p:nvSpPr>
        <p:spPr>
          <a:xfrm>
            <a:off x="1593341" y="3973308"/>
            <a:ext cx="243840" cy="108679"/>
          </a:xfrm>
          <a:prstGeom prst="rect">
            <a:avLst/>
          </a:prstGeom>
          <a:solidFill>
            <a:srgbClr val="ECAA93"/>
          </a:solidFill>
          <a:ln>
            <a:solidFill>
              <a:srgbClr val="ECAA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8EFBCC0-A47A-7948-8A91-31B2D6B3B400}"/>
              </a:ext>
            </a:extLst>
          </p:cNvPr>
          <p:cNvSpPr txBox="1"/>
          <p:nvPr/>
        </p:nvSpPr>
        <p:spPr>
          <a:xfrm>
            <a:off x="1486673" y="3905152"/>
            <a:ext cx="463588" cy="246221"/>
          </a:xfrm>
          <a:prstGeom prst="rect">
            <a:avLst/>
          </a:prstGeom>
          <a:noFill/>
        </p:spPr>
        <p:txBody>
          <a:bodyPr wrap="none" rtlCol="0">
            <a:spAutoFit/>
          </a:bodyPr>
          <a:lstStyle/>
          <a:p>
            <a:r>
              <a:rPr lang="en-US" sz="1000" dirty="0"/>
              <a:t>ACA</a:t>
            </a:r>
          </a:p>
        </p:txBody>
      </p:sp>
      <p:sp>
        <p:nvSpPr>
          <p:cNvPr id="22" name="Rectangle 21">
            <a:extLst>
              <a:ext uri="{FF2B5EF4-FFF2-40B4-BE49-F238E27FC236}">
                <a16:creationId xmlns:a16="http://schemas.microsoft.com/office/drawing/2014/main" id="{2BC82255-D6C9-F54F-B035-503D982DB81F}"/>
              </a:ext>
            </a:extLst>
          </p:cNvPr>
          <p:cNvSpPr/>
          <p:nvPr/>
        </p:nvSpPr>
        <p:spPr>
          <a:xfrm>
            <a:off x="1381170" y="4138577"/>
            <a:ext cx="2158894" cy="12331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29ECF6A0-4430-9543-B0FB-0606DC939D73}"/>
              </a:ext>
            </a:extLst>
          </p:cNvPr>
          <p:cNvSpPr txBox="1"/>
          <p:nvPr/>
        </p:nvSpPr>
        <p:spPr>
          <a:xfrm>
            <a:off x="1477055" y="4081987"/>
            <a:ext cx="470000" cy="246221"/>
          </a:xfrm>
          <a:prstGeom prst="rect">
            <a:avLst/>
          </a:prstGeom>
          <a:noFill/>
        </p:spPr>
        <p:txBody>
          <a:bodyPr wrap="none" rtlCol="0">
            <a:spAutoFit/>
          </a:bodyPr>
          <a:lstStyle/>
          <a:p>
            <a:r>
              <a:rPr lang="en-US" sz="1000" dirty="0"/>
              <a:t>UGU</a:t>
            </a:r>
          </a:p>
        </p:txBody>
      </p:sp>
      <p:sp>
        <p:nvSpPr>
          <p:cNvPr id="28" name="TextBox 27">
            <a:extLst>
              <a:ext uri="{FF2B5EF4-FFF2-40B4-BE49-F238E27FC236}">
                <a16:creationId xmlns:a16="http://schemas.microsoft.com/office/drawing/2014/main" id="{06F370B1-52EC-A842-893E-E036E56E3CD9}"/>
              </a:ext>
            </a:extLst>
          </p:cNvPr>
          <p:cNvSpPr txBox="1"/>
          <p:nvPr/>
        </p:nvSpPr>
        <p:spPr>
          <a:xfrm>
            <a:off x="2772062" y="4081986"/>
            <a:ext cx="470000" cy="246221"/>
          </a:xfrm>
          <a:prstGeom prst="rect">
            <a:avLst/>
          </a:prstGeom>
          <a:noFill/>
        </p:spPr>
        <p:txBody>
          <a:bodyPr wrap="none" rtlCol="0">
            <a:spAutoFit/>
          </a:bodyPr>
          <a:lstStyle/>
          <a:p>
            <a:r>
              <a:rPr lang="en-US" sz="1000" dirty="0"/>
              <a:t>AUG</a:t>
            </a:r>
          </a:p>
        </p:txBody>
      </p:sp>
      <p:grpSp>
        <p:nvGrpSpPr>
          <p:cNvPr id="57" name="Group 56">
            <a:extLst>
              <a:ext uri="{FF2B5EF4-FFF2-40B4-BE49-F238E27FC236}">
                <a16:creationId xmlns:a16="http://schemas.microsoft.com/office/drawing/2014/main" id="{497F9869-015D-7B4B-96F7-4964E20D231A}"/>
              </a:ext>
            </a:extLst>
          </p:cNvPr>
          <p:cNvGrpSpPr/>
          <p:nvPr/>
        </p:nvGrpSpPr>
        <p:grpSpPr>
          <a:xfrm>
            <a:off x="2133620" y="1399486"/>
            <a:ext cx="1406443" cy="2756176"/>
            <a:chOff x="2133620" y="1399486"/>
            <a:chExt cx="1406443" cy="2756176"/>
          </a:xfrm>
        </p:grpSpPr>
        <p:pic>
          <p:nvPicPr>
            <p:cNvPr id="29" name="Picture 28">
              <a:extLst>
                <a:ext uri="{FF2B5EF4-FFF2-40B4-BE49-F238E27FC236}">
                  <a16:creationId xmlns:a16="http://schemas.microsoft.com/office/drawing/2014/main" id="{4365276C-9B82-D148-AB72-467E40EE9B9B}"/>
                </a:ext>
              </a:extLst>
            </p:cNvPr>
            <p:cNvPicPr>
              <a:picLocks noChangeAspect="1"/>
            </p:cNvPicPr>
            <p:nvPr/>
          </p:nvPicPr>
          <p:blipFill>
            <a:blip r:embed="rId4"/>
            <a:stretch>
              <a:fillRect/>
            </a:stretch>
          </p:blipFill>
          <p:spPr>
            <a:xfrm>
              <a:off x="2133620" y="1675472"/>
              <a:ext cx="728197" cy="891670"/>
            </a:xfrm>
            <a:prstGeom prst="rect">
              <a:avLst/>
            </a:prstGeom>
          </p:spPr>
        </p:pic>
        <p:pic>
          <p:nvPicPr>
            <p:cNvPr id="25" name="Picture 24">
              <a:extLst>
                <a:ext uri="{FF2B5EF4-FFF2-40B4-BE49-F238E27FC236}">
                  <a16:creationId xmlns:a16="http://schemas.microsoft.com/office/drawing/2014/main" id="{BB5B4FCA-ADBD-2648-8A8C-FCC9D6F639C3}"/>
                </a:ext>
              </a:extLst>
            </p:cNvPr>
            <p:cNvPicPr>
              <a:picLocks noChangeAspect="1"/>
            </p:cNvPicPr>
            <p:nvPr/>
          </p:nvPicPr>
          <p:blipFill rotWithShape="1">
            <a:blip r:embed="rId3"/>
            <a:srcRect b="17869"/>
            <a:stretch/>
          </p:blipFill>
          <p:spPr>
            <a:xfrm>
              <a:off x="2448796" y="2274665"/>
              <a:ext cx="1091267" cy="1836799"/>
            </a:xfrm>
            <a:prstGeom prst="rect">
              <a:avLst/>
            </a:prstGeom>
          </p:spPr>
        </p:pic>
        <p:grpSp>
          <p:nvGrpSpPr>
            <p:cNvPr id="56" name="Group 55">
              <a:extLst>
                <a:ext uri="{FF2B5EF4-FFF2-40B4-BE49-F238E27FC236}">
                  <a16:creationId xmlns:a16="http://schemas.microsoft.com/office/drawing/2014/main" id="{4AB91CD0-884A-D543-B068-072E8AACD8BD}"/>
                </a:ext>
              </a:extLst>
            </p:cNvPr>
            <p:cNvGrpSpPr/>
            <p:nvPr/>
          </p:nvGrpSpPr>
          <p:grpSpPr>
            <a:xfrm>
              <a:off x="2772062" y="3909441"/>
              <a:ext cx="463588" cy="246221"/>
              <a:chOff x="3234036" y="3921667"/>
              <a:chExt cx="463588" cy="246221"/>
            </a:xfrm>
          </p:grpSpPr>
          <p:sp>
            <p:nvSpPr>
              <p:cNvPr id="27" name="Rectangle 26">
                <a:extLst>
                  <a:ext uri="{FF2B5EF4-FFF2-40B4-BE49-F238E27FC236}">
                    <a16:creationId xmlns:a16="http://schemas.microsoft.com/office/drawing/2014/main" id="{0CE75971-9D96-0A44-A3A8-88146F572161}"/>
                  </a:ext>
                </a:extLst>
              </p:cNvPr>
              <p:cNvSpPr/>
              <p:nvPr/>
            </p:nvSpPr>
            <p:spPr>
              <a:xfrm>
                <a:off x="3329706" y="3995343"/>
                <a:ext cx="253720" cy="98869"/>
              </a:xfrm>
              <a:prstGeom prst="rect">
                <a:avLst/>
              </a:prstGeom>
              <a:solidFill>
                <a:srgbClr val="ECAA93"/>
              </a:solidFill>
              <a:ln>
                <a:solidFill>
                  <a:srgbClr val="ECAA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4070C8F-D036-354B-8FEA-DE65A58CCD71}"/>
                  </a:ext>
                </a:extLst>
              </p:cNvPr>
              <p:cNvSpPr txBox="1"/>
              <p:nvPr/>
            </p:nvSpPr>
            <p:spPr>
              <a:xfrm>
                <a:off x="3234036" y="3921667"/>
                <a:ext cx="463588" cy="246221"/>
              </a:xfrm>
              <a:prstGeom prst="rect">
                <a:avLst/>
              </a:prstGeom>
              <a:noFill/>
            </p:spPr>
            <p:txBody>
              <a:bodyPr wrap="none" rtlCol="0">
                <a:spAutoFit/>
              </a:bodyPr>
              <a:lstStyle/>
              <a:p>
                <a:r>
                  <a:rPr lang="en-US" sz="1000" dirty="0"/>
                  <a:t>UAC</a:t>
                </a:r>
              </a:p>
            </p:txBody>
          </p:sp>
        </p:grpSp>
        <p:sp>
          <p:nvSpPr>
            <p:cNvPr id="44" name="Text Box 25">
              <a:extLst>
                <a:ext uri="{FF2B5EF4-FFF2-40B4-BE49-F238E27FC236}">
                  <a16:creationId xmlns:a16="http://schemas.microsoft.com/office/drawing/2014/main" id="{70DDE8DC-56F7-7741-9AD1-72591110AF59}"/>
                </a:ext>
              </a:extLst>
            </p:cNvPr>
            <p:cNvSpPr txBox="1">
              <a:spLocks noChangeArrowheads="1"/>
            </p:cNvSpPr>
            <p:nvPr/>
          </p:nvSpPr>
          <p:spPr bwMode="auto">
            <a:xfrm>
              <a:off x="2289238" y="1399486"/>
              <a:ext cx="4828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b="0" dirty="0"/>
                <a:t>Met</a:t>
              </a:r>
            </a:p>
          </p:txBody>
        </p:sp>
      </p:grpSp>
      <p:pic>
        <p:nvPicPr>
          <p:cNvPr id="45" name="Picture 44">
            <a:extLst>
              <a:ext uri="{FF2B5EF4-FFF2-40B4-BE49-F238E27FC236}">
                <a16:creationId xmlns:a16="http://schemas.microsoft.com/office/drawing/2014/main" id="{2359C921-81CA-114B-BC65-4DC11DCEAD9E}"/>
              </a:ext>
            </a:extLst>
          </p:cNvPr>
          <p:cNvPicPr>
            <a:picLocks noChangeAspect="1"/>
          </p:cNvPicPr>
          <p:nvPr/>
        </p:nvPicPr>
        <p:blipFill rotWithShape="1">
          <a:blip r:embed="rId3"/>
          <a:srcRect l="80521" t="77950" b="2226"/>
          <a:stretch/>
        </p:blipFill>
        <p:spPr>
          <a:xfrm>
            <a:off x="3534494" y="3999519"/>
            <a:ext cx="225442" cy="470218"/>
          </a:xfrm>
          <a:prstGeom prst="rect">
            <a:avLst/>
          </a:prstGeom>
        </p:spPr>
      </p:pic>
      <p:grpSp>
        <p:nvGrpSpPr>
          <p:cNvPr id="60" name="Group 59">
            <a:extLst>
              <a:ext uri="{FF2B5EF4-FFF2-40B4-BE49-F238E27FC236}">
                <a16:creationId xmlns:a16="http://schemas.microsoft.com/office/drawing/2014/main" id="{09E807E7-F42E-AC45-B388-38ADA7986786}"/>
              </a:ext>
            </a:extLst>
          </p:cNvPr>
          <p:cNvGrpSpPr/>
          <p:nvPr/>
        </p:nvGrpSpPr>
        <p:grpSpPr>
          <a:xfrm>
            <a:off x="1262834" y="1772479"/>
            <a:ext cx="1190303" cy="828893"/>
            <a:chOff x="1262834" y="1772479"/>
            <a:chExt cx="1190303" cy="828893"/>
          </a:xfrm>
        </p:grpSpPr>
        <p:grpSp>
          <p:nvGrpSpPr>
            <p:cNvPr id="58" name="Group 57">
              <a:extLst>
                <a:ext uri="{FF2B5EF4-FFF2-40B4-BE49-F238E27FC236}">
                  <a16:creationId xmlns:a16="http://schemas.microsoft.com/office/drawing/2014/main" id="{9A08F0F3-C172-C540-A727-CEFF54890D93}"/>
                </a:ext>
              </a:extLst>
            </p:cNvPr>
            <p:cNvGrpSpPr/>
            <p:nvPr/>
          </p:nvGrpSpPr>
          <p:grpSpPr>
            <a:xfrm>
              <a:off x="1637990" y="2221332"/>
              <a:ext cx="519062" cy="380040"/>
              <a:chOff x="1637990" y="2221332"/>
              <a:chExt cx="519062" cy="380040"/>
            </a:xfrm>
          </p:grpSpPr>
          <p:sp>
            <p:nvSpPr>
              <p:cNvPr id="46" name="Arc 45">
                <a:extLst>
                  <a:ext uri="{FF2B5EF4-FFF2-40B4-BE49-F238E27FC236}">
                    <a16:creationId xmlns:a16="http://schemas.microsoft.com/office/drawing/2014/main" id="{97E98A7B-87A6-F946-92F2-357A9C5A4C23}"/>
                  </a:ext>
                </a:extLst>
              </p:cNvPr>
              <p:cNvSpPr/>
              <p:nvPr/>
            </p:nvSpPr>
            <p:spPr>
              <a:xfrm>
                <a:off x="1673156" y="2221332"/>
                <a:ext cx="483896" cy="380040"/>
              </a:xfrm>
              <a:prstGeom prst="arc">
                <a:avLst>
                  <a:gd name="adj1" fmla="val 11429491"/>
                  <a:gd name="adj2" fmla="val 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5F460BF9-3A37-0D4A-9336-FECB2C052B1D}"/>
                  </a:ext>
                </a:extLst>
              </p:cNvPr>
              <p:cNvCxnSpPr>
                <a:cxnSpLocks/>
              </p:cNvCxnSpPr>
              <p:nvPr/>
            </p:nvCxnSpPr>
            <p:spPr>
              <a:xfrm flipH="1">
                <a:off x="1637990" y="2377856"/>
                <a:ext cx="35166" cy="4976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CA2CF35B-476F-0044-AD9F-9F4883A26AC0}"/>
                </a:ext>
              </a:extLst>
            </p:cNvPr>
            <p:cNvSpPr txBox="1"/>
            <p:nvPr/>
          </p:nvSpPr>
          <p:spPr>
            <a:xfrm>
              <a:off x="1262834" y="1772479"/>
              <a:ext cx="1190303" cy="461665"/>
            </a:xfrm>
            <a:prstGeom prst="rect">
              <a:avLst/>
            </a:prstGeom>
            <a:noFill/>
          </p:spPr>
          <p:txBody>
            <a:bodyPr wrap="square" rtlCol="0">
              <a:spAutoFit/>
            </a:bodyPr>
            <a:lstStyle/>
            <a:p>
              <a:pPr algn="ctr"/>
              <a:r>
                <a:rPr lang="en-US" sz="1200" b="0" dirty="0">
                  <a:solidFill>
                    <a:srgbClr val="C00000"/>
                  </a:solidFill>
                </a:rPr>
                <a:t>Nucleophilic attack</a:t>
              </a:r>
            </a:p>
          </p:txBody>
        </p:sp>
      </p:grpSp>
      <p:cxnSp>
        <p:nvCxnSpPr>
          <p:cNvPr id="62" name="Straight Arrow Connector 61">
            <a:extLst>
              <a:ext uri="{FF2B5EF4-FFF2-40B4-BE49-F238E27FC236}">
                <a16:creationId xmlns:a16="http://schemas.microsoft.com/office/drawing/2014/main" id="{0C19D11D-FCD8-8349-BD28-D3E4DA4C0CA7}"/>
              </a:ext>
            </a:extLst>
          </p:cNvPr>
          <p:cNvCxnSpPr/>
          <p:nvPr/>
        </p:nvCxnSpPr>
        <p:spPr>
          <a:xfrm>
            <a:off x="3913632" y="3392877"/>
            <a:ext cx="11094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80E5D63-A31E-1848-969F-E566B25D9A40}"/>
              </a:ext>
            </a:extLst>
          </p:cNvPr>
          <p:cNvSpPr txBox="1"/>
          <p:nvPr/>
        </p:nvSpPr>
        <p:spPr>
          <a:xfrm>
            <a:off x="3504930" y="3071560"/>
            <a:ext cx="2034531" cy="307777"/>
          </a:xfrm>
          <a:prstGeom prst="rect">
            <a:avLst/>
          </a:prstGeom>
          <a:noFill/>
        </p:spPr>
        <p:txBody>
          <a:bodyPr wrap="none" rtlCol="0">
            <a:spAutoFit/>
          </a:bodyPr>
          <a:lstStyle/>
          <a:p>
            <a:r>
              <a:rPr lang="en-US" sz="1400" b="0" dirty="0"/>
              <a:t>Peptide bond formation</a:t>
            </a:r>
          </a:p>
        </p:txBody>
      </p:sp>
      <p:sp>
        <p:nvSpPr>
          <p:cNvPr id="86" name="Text Box 25">
            <a:extLst>
              <a:ext uri="{FF2B5EF4-FFF2-40B4-BE49-F238E27FC236}">
                <a16:creationId xmlns:a16="http://schemas.microsoft.com/office/drawing/2014/main" id="{99F13B98-6DBC-014F-9F0D-AD2FA7E565BE}"/>
              </a:ext>
            </a:extLst>
          </p:cNvPr>
          <p:cNvSpPr txBox="1">
            <a:spLocks noChangeArrowheads="1"/>
          </p:cNvSpPr>
          <p:nvPr/>
        </p:nvSpPr>
        <p:spPr bwMode="auto">
          <a:xfrm>
            <a:off x="-53075" y="1677381"/>
            <a:ext cx="15135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b="0" dirty="0"/>
              <a:t> Ala - </a:t>
            </a:r>
            <a:r>
              <a:rPr lang="en-US" altLang="en-US" sz="1400" b="0" dirty="0" err="1"/>
              <a:t>Cys</a:t>
            </a:r>
            <a:endParaRPr lang="en-US" altLang="en-US" sz="1400" b="0" dirty="0"/>
          </a:p>
        </p:txBody>
      </p:sp>
      <p:grpSp>
        <p:nvGrpSpPr>
          <p:cNvPr id="95" name="Group 94">
            <a:extLst>
              <a:ext uri="{FF2B5EF4-FFF2-40B4-BE49-F238E27FC236}">
                <a16:creationId xmlns:a16="http://schemas.microsoft.com/office/drawing/2014/main" id="{13A97E01-C3FB-7A4A-98BC-588509F5A2DD}"/>
              </a:ext>
            </a:extLst>
          </p:cNvPr>
          <p:cNvGrpSpPr/>
          <p:nvPr/>
        </p:nvGrpSpPr>
        <p:grpSpPr>
          <a:xfrm>
            <a:off x="4813419" y="1122307"/>
            <a:ext cx="3807427" cy="3361476"/>
            <a:chOff x="4813419" y="1122307"/>
            <a:chExt cx="3807427" cy="3361476"/>
          </a:xfrm>
        </p:grpSpPr>
        <p:pic>
          <p:nvPicPr>
            <p:cNvPr id="94" name="Picture 93">
              <a:extLst>
                <a:ext uri="{FF2B5EF4-FFF2-40B4-BE49-F238E27FC236}">
                  <a16:creationId xmlns:a16="http://schemas.microsoft.com/office/drawing/2014/main" id="{8BFAB3B4-241E-2E4B-A0FF-4DB73FF4F574}"/>
                </a:ext>
              </a:extLst>
            </p:cNvPr>
            <p:cNvPicPr>
              <a:picLocks noChangeAspect="1"/>
            </p:cNvPicPr>
            <p:nvPr/>
          </p:nvPicPr>
          <p:blipFill rotWithShape="1">
            <a:blip r:embed="rId3"/>
            <a:srcRect t="21911" b="17422"/>
            <a:stretch/>
          </p:blipFill>
          <p:spPr>
            <a:xfrm>
              <a:off x="6031909" y="2766726"/>
              <a:ext cx="1091267" cy="1356767"/>
            </a:xfrm>
            <a:prstGeom prst="rect">
              <a:avLst/>
            </a:prstGeom>
          </p:spPr>
        </p:pic>
        <p:grpSp>
          <p:nvGrpSpPr>
            <p:cNvPr id="90" name="Group 89">
              <a:extLst>
                <a:ext uri="{FF2B5EF4-FFF2-40B4-BE49-F238E27FC236}">
                  <a16:creationId xmlns:a16="http://schemas.microsoft.com/office/drawing/2014/main" id="{FA551D08-FD46-CE42-B9A1-1BD285A85930}"/>
                </a:ext>
              </a:extLst>
            </p:cNvPr>
            <p:cNvGrpSpPr/>
            <p:nvPr/>
          </p:nvGrpSpPr>
          <p:grpSpPr>
            <a:xfrm>
              <a:off x="4813419" y="1122307"/>
              <a:ext cx="3807427" cy="3361476"/>
              <a:chOff x="4813419" y="1122307"/>
              <a:chExt cx="3807427" cy="3361476"/>
            </a:xfrm>
          </p:grpSpPr>
          <p:grpSp>
            <p:nvGrpSpPr>
              <p:cNvPr id="87" name="Group 86">
                <a:extLst>
                  <a:ext uri="{FF2B5EF4-FFF2-40B4-BE49-F238E27FC236}">
                    <a16:creationId xmlns:a16="http://schemas.microsoft.com/office/drawing/2014/main" id="{1B51EC5A-4B44-F940-AB0F-C741C4DC2889}"/>
                  </a:ext>
                </a:extLst>
              </p:cNvPr>
              <p:cNvGrpSpPr/>
              <p:nvPr/>
            </p:nvGrpSpPr>
            <p:grpSpPr>
              <a:xfrm>
                <a:off x="4813419" y="1122307"/>
                <a:ext cx="3807427" cy="3361476"/>
                <a:chOff x="4813419" y="1122307"/>
                <a:chExt cx="3807427" cy="3361476"/>
              </a:xfrm>
            </p:grpSpPr>
            <p:pic>
              <p:nvPicPr>
                <p:cNvPr id="84" name="Picture 9" descr="ee1">
                  <a:extLst>
                    <a:ext uri="{FF2B5EF4-FFF2-40B4-BE49-F238E27FC236}">
                      <a16:creationId xmlns:a16="http://schemas.microsoft.com/office/drawing/2014/main" id="{40791E21-EE46-DF4D-BC46-6830D7E943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808" t="57697" r="54388" b="22267"/>
                <a:stretch/>
              </p:blipFill>
              <p:spPr bwMode="auto">
                <a:xfrm>
                  <a:off x="4813419" y="1255776"/>
                  <a:ext cx="2934972" cy="1402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Rectangle 65">
                  <a:extLst>
                    <a:ext uri="{FF2B5EF4-FFF2-40B4-BE49-F238E27FC236}">
                      <a16:creationId xmlns:a16="http://schemas.microsoft.com/office/drawing/2014/main" id="{6A04BFB6-AC85-3A41-BD5B-57FC3682C214}"/>
                    </a:ext>
                  </a:extLst>
                </p:cNvPr>
                <p:cNvSpPr/>
                <p:nvPr/>
              </p:nvSpPr>
              <p:spPr>
                <a:xfrm>
                  <a:off x="6454251" y="3987354"/>
                  <a:ext cx="243840" cy="108679"/>
                </a:xfrm>
                <a:prstGeom prst="rect">
                  <a:avLst/>
                </a:prstGeom>
                <a:solidFill>
                  <a:srgbClr val="ECAA93"/>
                </a:solidFill>
                <a:ln>
                  <a:solidFill>
                    <a:srgbClr val="ECAA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52E3EAF8-0C9F-5445-B25C-3A0FEC3FCA60}"/>
                    </a:ext>
                  </a:extLst>
                </p:cNvPr>
                <p:cNvSpPr txBox="1"/>
                <p:nvPr/>
              </p:nvSpPr>
              <p:spPr>
                <a:xfrm>
                  <a:off x="6347583" y="3919198"/>
                  <a:ext cx="463588" cy="246221"/>
                </a:xfrm>
                <a:prstGeom prst="rect">
                  <a:avLst/>
                </a:prstGeom>
                <a:noFill/>
              </p:spPr>
              <p:txBody>
                <a:bodyPr wrap="none" rtlCol="0">
                  <a:spAutoFit/>
                </a:bodyPr>
                <a:lstStyle/>
                <a:p>
                  <a:r>
                    <a:rPr lang="en-US" sz="1000" dirty="0"/>
                    <a:t>ACA</a:t>
                  </a:r>
                </a:p>
              </p:txBody>
            </p:sp>
            <p:sp>
              <p:nvSpPr>
                <p:cNvPr id="68" name="Rectangle 67">
                  <a:extLst>
                    <a:ext uri="{FF2B5EF4-FFF2-40B4-BE49-F238E27FC236}">
                      <a16:creationId xmlns:a16="http://schemas.microsoft.com/office/drawing/2014/main" id="{5B048E19-AC60-3346-87C7-480D1D2D2571}"/>
                    </a:ext>
                  </a:extLst>
                </p:cNvPr>
                <p:cNvSpPr/>
                <p:nvPr/>
              </p:nvSpPr>
              <p:spPr>
                <a:xfrm>
                  <a:off x="6242080" y="4152623"/>
                  <a:ext cx="2158894" cy="12331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8457C4A7-2C97-6840-AEFD-F69DF44A485C}"/>
                    </a:ext>
                  </a:extLst>
                </p:cNvPr>
                <p:cNvSpPr txBox="1"/>
                <p:nvPr/>
              </p:nvSpPr>
              <p:spPr>
                <a:xfrm>
                  <a:off x="6337965" y="4096033"/>
                  <a:ext cx="470000" cy="246221"/>
                </a:xfrm>
                <a:prstGeom prst="rect">
                  <a:avLst/>
                </a:prstGeom>
                <a:noFill/>
              </p:spPr>
              <p:txBody>
                <a:bodyPr wrap="none" rtlCol="0">
                  <a:spAutoFit/>
                </a:bodyPr>
                <a:lstStyle/>
                <a:p>
                  <a:r>
                    <a:rPr lang="en-US" sz="1000" dirty="0"/>
                    <a:t>UGU</a:t>
                  </a:r>
                </a:p>
              </p:txBody>
            </p:sp>
            <p:sp>
              <p:nvSpPr>
                <p:cNvPr id="70" name="TextBox 69">
                  <a:extLst>
                    <a:ext uri="{FF2B5EF4-FFF2-40B4-BE49-F238E27FC236}">
                      <a16:creationId xmlns:a16="http://schemas.microsoft.com/office/drawing/2014/main" id="{363AC481-40FC-804E-85FE-A5B8D5B24251}"/>
                    </a:ext>
                  </a:extLst>
                </p:cNvPr>
                <p:cNvSpPr txBox="1"/>
                <p:nvPr/>
              </p:nvSpPr>
              <p:spPr>
                <a:xfrm>
                  <a:off x="7632972" y="4096032"/>
                  <a:ext cx="470000" cy="246221"/>
                </a:xfrm>
                <a:prstGeom prst="rect">
                  <a:avLst/>
                </a:prstGeom>
                <a:noFill/>
              </p:spPr>
              <p:txBody>
                <a:bodyPr wrap="none" rtlCol="0">
                  <a:spAutoFit/>
                </a:bodyPr>
                <a:lstStyle/>
                <a:p>
                  <a:r>
                    <a:rPr lang="en-US" sz="1000" dirty="0"/>
                    <a:t>AUG</a:t>
                  </a:r>
                </a:p>
              </p:txBody>
            </p:sp>
            <p:grpSp>
              <p:nvGrpSpPr>
                <p:cNvPr id="71" name="Group 70">
                  <a:extLst>
                    <a:ext uri="{FF2B5EF4-FFF2-40B4-BE49-F238E27FC236}">
                      <a16:creationId xmlns:a16="http://schemas.microsoft.com/office/drawing/2014/main" id="{560A4681-4A63-C242-ABD3-CF44D6BB72C6}"/>
                    </a:ext>
                  </a:extLst>
                </p:cNvPr>
                <p:cNvGrpSpPr/>
                <p:nvPr/>
              </p:nvGrpSpPr>
              <p:grpSpPr>
                <a:xfrm>
                  <a:off x="7309706" y="2288711"/>
                  <a:ext cx="1091267" cy="1880997"/>
                  <a:chOff x="2448796" y="2274665"/>
                  <a:chExt cx="1091267" cy="1880997"/>
                </a:xfrm>
              </p:grpSpPr>
              <p:pic>
                <p:nvPicPr>
                  <p:cNvPr id="73" name="Picture 72">
                    <a:extLst>
                      <a:ext uri="{FF2B5EF4-FFF2-40B4-BE49-F238E27FC236}">
                        <a16:creationId xmlns:a16="http://schemas.microsoft.com/office/drawing/2014/main" id="{A28DCA10-CE7B-9147-9B87-A303A11F7C90}"/>
                      </a:ext>
                    </a:extLst>
                  </p:cNvPr>
                  <p:cNvPicPr>
                    <a:picLocks noChangeAspect="1"/>
                  </p:cNvPicPr>
                  <p:nvPr/>
                </p:nvPicPr>
                <p:blipFill rotWithShape="1">
                  <a:blip r:embed="rId3"/>
                  <a:srcRect b="17869"/>
                  <a:stretch/>
                </p:blipFill>
                <p:spPr>
                  <a:xfrm>
                    <a:off x="2448796" y="2274665"/>
                    <a:ext cx="1091267" cy="1836799"/>
                  </a:xfrm>
                  <a:prstGeom prst="rect">
                    <a:avLst/>
                  </a:prstGeom>
                </p:spPr>
              </p:pic>
              <p:grpSp>
                <p:nvGrpSpPr>
                  <p:cNvPr id="74" name="Group 73">
                    <a:extLst>
                      <a:ext uri="{FF2B5EF4-FFF2-40B4-BE49-F238E27FC236}">
                        <a16:creationId xmlns:a16="http://schemas.microsoft.com/office/drawing/2014/main" id="{3F29B03F-2A8F-2F42-8D23-087DB5ABDFEE}"/>
                      </a:ext>
                    </a:extLst>
                  </p:cNvPr>
                  <p:cNvGrpSpPr/>
                  <p:nvPr/>
                </p:nvGrpSpPr>
                <p:grpSpPr>
                  <a:xfrm>
                    <a:off x="2772062" y="3909441"/>
                    <a:ext cx="463588" cy="246221"/>
                    <a:chOff x="3234036" y="3921667"/>
                    <a:chExt cx="463588" cy="246221"/>
                  </a:xfrm>
                </p:grpSpPr>
                <p:sp>
                  <p:nvSpPr>
                    <p:cNvPr id="76" name="Rectangle 75">
                      <a:extLst>
                        <a:ext uri="{FF2B5EF4-FFF2-40B4-BE49-F238E27FC236}">
                          <a16:creationId xmlns:a16="http://schemas.microsoft.com/office/drawing/2014/main" id="{8ED2249D-1C4F-4644-9FA4-366A77316580}"/>
                        </a:ext>
                      </a:extLst>
                    </p:cNvPr>
                    <p:cNvSpPr/>
                    <p:nvPr/>
                  </p:nvSpPr>
                  <p:spPr>
                    <a:xfrm>
                      <a:off x="3329706" y="3995343"/>
                      <a:ext cx="253720" cy="98869"/>
                    </a:xfrm>
                    <a:prstGeom prst="rect">
                      <a:avLst/>
                    </a:prstGeom>
                    <a:solidFill>
                      <a:srgbClr val="ECAA93"/>
                    </a:solidFill>
                    <a:ln>
                      <a:solidFill>
                        <a:srgbClr val="ECAA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FCA491EF-F69E-E44A-BEEF-B245EFDB1757}"/>
                        </a:ext>
                      </a:extLst>
                    </p:cNvPr>
                    <p:cNvSpPr txBox="1"/>
                    <p:nvPr/>
                  </p:nvSpPr>
                  <p:spPr>
                    <a:xfrm>
                      <a:off x="3234036" y="3921667"/>
                      <a:ext cx="463588" cy="246221"/>
                    </a:xfrm>
                    <a:prstGeom prst="rect">
                      <a:avLst/>
                    </a:prstGeom>
                    <a:noFill/>
                  </p:spPr>
                  <p:txBody>
                    <a:bodyPr wrap="none" rtlCol="0">
                      <a:spAutoFit/>
                    </a:bodyPr>
                    <a:lstStyle/>
                    <a:p>
                      <a:r>
                        <a:rPr lang="en-US" sz="1000" dirty="0"/>
                        <a:t>UAC</a:t>
                      </a:r>
                    </a:p>
                  </p:txBody>
                </p:sp>
              </p:grpSp>
            </p:grpSp>
            <p:pic>
              <p:nvPicPr>
                <p:cNvPr id="78" name="Picture 77">
                  <a:extLst>
                    <a:ext uri="{FF2B5EF4-FFF2-40B4-BE49-F238E27FC236}">
                      <a16:creationId xmlns:a16="http://schemas.microsoft.com/office/drawing/2014/main" id="{736104BA-FA23-1F4F-B433-34DF9FE2DA5A}"/>
                    </a:ext>
                  </a:extLst>
                </p:cNvPr>
                <p:cNvPicPr>
                  <a:picLocks noChangeAspect="1"/>
                </p:cNvPicPr>
                <p:nvPr/>
              </p:nvPicPr>
              <p:blipFill rotWithShape="1">
                <a:blip r:embed="rId3"/>
                <a:srcRect l="80521" t="77950" b="2226"/>
                <a:stretch/>
              </p:blipFill>
              <p:spPr>
                <a:xfrm>
                  <a:off x="8395404" y="4013565"/>
                  <a:ext cx="225442" cy="470218"/>
                </a:xfrm>
                <a:prstGeom prst="rect">
                  <a:avLst/>
                </a:prstGeom>
              </p:spPr>
            </p:pic>
            <p:sp>
              <p:nvSpPr>
                <p:cNvPr id="85" name="Text Box 25">
                  <a:extLst>
                    <a:ext uri="{FF2B5EF4-FFF2-40B4-BE49-F238E27FC236}">
                      <a16:creationId xmlns:a16="http://schemas.microsoft.com/office/drawing/2014/main" id="{4D652893-983E-D441-8275-9297A3CEAD97}"/>
                    </a:ext>
                  </a:extLst>
                </p:cNvPr>
                <p:cNvSpPr txBox="1">
                  <a:spLocks noChangeArrowheads="1"/>
                </p:cNvSpPr>
                <p:nvPr/>
              </p:nvSpPr>
              <p:spPr bwMode="auto">
                <a:xfrm>
                  <a:off x="5838389" y="1122307"/>
                  <a:ext cx="15135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b="0" dirty="0"/>
                    <a:t> Ala - </a:t>
                  </a:r>
                  <a:r>
                    <a:rPr lang="en-US" altLang="en-US" sz="1400" b="0" dirty="0" err="1"/>
                    <a:t>Cys</a:t>
                  </a:r>
                  <a:r>
                    <a:rPr lang="en-US" altLang="en-US" sz="1400" b="0" dirty="0"/>
                    <a:t> - Met</a:t>
                  </a:r>
                </a:p>
              </p:txBody>
            </p:sp>
          </p:grpSp>
          <p:cxnSp>
            <p:nvCxnSpPr>
              <p:cNvPr id="89" name="Straight Connector 88">
                <a:extLst>
                  <a:ext uri="{FF2B5EF4-FFF2-40B4-BE49-F238E27FC236}">
                    <a16:creationId xmlns:a16="http://schemas.microsoft.com/office/drawing/2014/main" id="{EF198A17-7B67-B74B-8660-856B5DEEF278}"/>
                  </a:ext>
                </a:extLst>
              </p:cNvPr>
              <p:cNvCxnSpPr/>
              <p:nvPr/>
            </p:nvCxnSpPr>
            <p:spPr>
              <a:xfrm>
                <a:off x="7022592" y="2481591"/>
                <a:ext cx="13716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cxnSp>
        <p:nvCxnSpPr>
          <p:cNvPr id="92" name="Straight Arrow Connector 91">
            <a:extLst>
              <a:ext uri="{FF2B5EF4-FFF2-40B4-BE49-F238E27FC236}">
                <a16:creationId xmlns:a16="http://schemas.microsoft.com/office/drawing/2014/main" id="{4DEDFACA-F767-E44B-BF7A-A1713A35C20F}"/>
              </a:ext>
            </a:extLst>
          </p:cNvPr>
          <p:cNvCxnSpPr/>
          <p:nvPr/>
        </p:nvCxnSpPr>
        <p:spPr>
          <a:xfrm>
            <a:off x="6778752" y="1672390"/>
            <a:ext cx="329184" cy="73035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20AA8E6C-53C0-E043-A94E-9EF9C2DCD281}"/>
              </a:ext>
            </a:extLst>
          </p:cNvPr>
          <p:cNvSpPr txBox="1"/>
          <p:nvPr/>
        </p:nvSpPr>
        <p:spPr>
          <a:xfrm>
            <a:off x="4760029" y="1424745"/>
            <a:ext cx="2363147" cy="307777"/>
          </a:xfrm>
          <a:prstGeom prst="rect">
            <a:avLst/>
          </a:prstGeom>
          <a:noFill/>
        </p:spPr>
        <p:txBody>
          <a:bodyPr wrap="none" rtlCol="0">
            <a:spAutoFit/>
          </a:bodyPr>
          <a:lstStyle/>
          <a:p>
            <a:r>
              <a:rPr lang="en-US" sz="1400" b="0" dirty="0">
                <a:solidFill>
                  <a:srgbClr val="C00000"/>
                </a:solidFill>
              </a:rPr>
              <a:t>Newly formed peptide bond</a:t>
            </a:r>
          </a:p>
        </p:txBody>
      </p:sp>
      <p:sp>
        <p:nvSpPr>
          <p:cNvPr id="96" name="Text Box 27">
            <a:extLst>
              <a:ext uri="{FF2B5EF4-FFF2-40B4-BE49-F238E27FC236}">
                <a16:creationId xmlns:a16="http://schemas.microsoft.com/office/drawing/2014/main" id="{35B49C88-4D0A-5F4D-900F-81C0DD7467E5}"/>
              </a:ext>
            </a:extLst>
          </p:cNvPr>
          <p:cNvSpPr txBox="1">
            <a:spLocks noChangeArrowheads="1"/>
          </p:cNvSpPr>
          <p:nvPr/>
        </p:nvSpPr>
        <p:spPr bwMode="auto">
          <a:xfrm>
            <a:off x="1915104" y="234216"/>
            <a:ext cx="51884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800" dirty="0"/>
              <a:t>Peptidyl transferase reaction</a:t>
            </a:r>
          </a:p>
        </p:txBody>
      </p:sp>
      <p:grpSp>
        <p:nvGrpSpPr>
          <p:cNvPr id="104" name="Group 103">
            <a:extLst>
              <a:ext uri="{FF2B5EF4-FFF2-40B4-BE49-F238E27FC236}">
                <a16:creationId xmlns:a16="http://schemas.microsoft.com/office/drawing/2014/main" id="{E0F2A0CC-60A0-964C-86F4-74CF3827CE5C}"/>
              </a:ext>
            </a:extLst>
          </p:cNvPr>
          <p:cNvGrpSpPr/>
          <p:nvPr/>
        </p:nvGrpSpPr>
        <p:grpSpPr>
          <a:xfrm>
            <a:off x="5182990" y="3447735"/>
            <a:ext cx="1444804" cy="1467181"/>
            <a:chOff x="5182990" y="3447735"/>
            <a:chExt cx="1444804" cy="1467181"/>
          </a:xfrm>
        </p:grpSpPr>
        <p:grpSp>
          <p:nvGrpSpPr>
            <p:cNvPr id="102" name="Group 101">
              <a:extLst>
                <a:ext uri="{FF2B5EF4-FFF2-40B4-BE49-F238E27FC236}">
                  <a16:creationId xmlns:a16="http://schemas.microsoft.com/office/drawing/2014/main" id="{B68BA28C-B7B1-4C4A-8596-F77CA40BA75D}"/>
                </a:ext>
              </a:extLst>
            </p:cNvPr>
            <p:cNvGrpSpPr/>
            <p:nvPr/>
          </p:nvGrpSpPr>
          <p:grpSpPr>
            <a:xfrm>
              <a:off x="5182990" y="3447735"/>
              <a:ext cx="1166310" cy="1351515"/>
              <a:chOff x="5182990" y="3447735"/>
              <a:chExt cx="1166310" cy="1351515"/>
            </a:xfrm>
          </p:grpSpPr>
          <p:sp>
            <p:nvSpPr>
              <p:cNvPr id="97" name="Arc 96">
                <a:extLst>
                  <a:ext uri="{FF2B5EF4-FFF2-40B4-BE49-F238E27FC236}">
                    <a16:creationId xmlns:a16="http://schemas.microsoft.com/office/drawing/2014/main" id="{ECD6FB9E-C140-974D-B0BD-844C7E60ED44}"/>
                  </a:ext>
                </a:extLst>
              </p:cNvPr>
              <p:cNvSpPr/>
              <p:nvPr/>
            </p:nvSpPr>
            <p:spPr>
              <a:xfrm rot="1950066">
                <a:off x="5182990" y="3447735"/>
                <a:ext cx="1166310" cy="1351515"/>
              </a:xfrm>
              <a:prstGeom prst="arc">
                <a:avLst>
                  <a:gd name="adj1" fmla="val 4275362"/>
                  <a:gd name="adj2" fmla="val 16893605"/>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Straight Arrow Connector 98">
                <a:extLst>
                  <a:ext uri="{FF2B5EF4-FFF2-40B4-BE49-F238E27FC236}">
                    <a16:creationId xmlns:a16="http://schemas.microsoft.com/office/drawing/2014/main" id="{D12E05BB-EB47-3A42-874D-94CBCC8ED4B2}"/>
                  </a:ext>
                </a:extLst>
              </p:cNvPr>
              <p:cNvCxnSpPr>
                <a:cxnSpLocks/>
              </p:cNvCxnSpPr>
              <p:nvPr/>
            </p:nvCxnSpPr>
            <p:spPr>
              <a:xfrm>
                <a:off x="5590287" y="4768547"/>
                <a:ext cx="15792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3" name="TextBox 102">
              <a:extLst>
                <a:ext uri="{FF2B5EF4-FFF2-40B4-BE49-F238E27FC236}">
                  <a16:creationId xmlns:a16="http://schemas.microsoft.com/office/drawing/2014/main" id="{BC909243-8155-2341-B752-F15FB7DC8F62}"/>
                </a:ext>
              </a:extLst>
            </p:cNvPr>
            <p:cNvSpPr txBox="1"/>
            <p:nvPr/>
          </p:nvSpPr>
          <p:spPr>
            <a:xfrm>
              <a:off x="5705747" y="4607139"/>
              <a:ext cx="922047" cy="307777"/>
            </a:xfrm>
            <a:prstGeom prst="rect">
              <a:avLst/>
            </a:prstGeom>
            <a:noFill/>
          </p:spPr>
          <p:txBody>
            <a:bodyPr wrap="none" rtlCol="0">
              <a:spAutoFit/>
            </a:bodyPr>
            <a:lstStyle/>
            <a:p>
              <a:r>
                <a:rPr lang="en-US" sz="1400" b="0" dirty="0"/>
                <a:t>Recycled</a:t>
              </a:r>
            </a:p>
          </p:txBody>
        </p:sp>
      </p:grpSp>
    </p:spTree>
    <p:extLst>
      <p:ext uri="{BB962C8B-B14F-4D97-AF65-F5344CB8AC3E}">
        <p14:creationId xmlns:p14="http://schemas.microsoft.com/office/powerpoint/2010/main" val="300826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dissolve">
                                      <p:cBhvr>
                                        <p:cTn id="13" dur="500"/>
                                        <p:tgtEl>
                                          <p:spTgt spid="6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93"/>
                                        </p:tgtEl>
                                        <p:attrNameLst>
                                          <p:attrName>style.visibility</p:attrName>
                                        </p:attrNameLst>
                                      </p:cBhvr>
                                      <p:to>
                                        <p:strVal val="visible"/>
                                      </p:to>
                                    </p:set>
                                    <p:animEffect transition="in" filter="dissolve">
                                      <p:cBhvr>
                                        <p:cTn id="28" dur="500"/>
                                        <p:tgtEl>
                                          <p:spTgt spid="93"/>
                                        </p:tgtEl>
                                      </p:cBhvr>
                                    </p:animEffect>
                                  </p:childTnLst>
                                </p:cTn>
                              </p:par>
                              <p:par>
                                <p:cTn id="29" presetID="9"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dissolve">
                                      <p:cBhvr>
                                        <p:cTn id="31" dur="500"/>
                                        <p:tgtEl>
                                          <p:spTgt spid="9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9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Text Box 2"/>
          <p:cNvSpPr txBox="1">
            <a:spLocks noChangeArrowheads="1"/>
          </p:cNvSpPr>
          <p:nvPr/>
        </p:nvSpPr>
        <p:spPr bwMode="auto">
          <a:xfrm>
            <a:off x="1139825" y="103188"/>
            <a:ext cx="7329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400"/>
              <a:t>Translation: Involved Machineries and Processes</a:t>
            </a:r>
          </a:p>
        </p:txBody>
      </p:sp>
      <p:sp>
        <p:nvSpPr>
          <p:cNvPr id="1034" name="Text Box 3"/>
          <p:cNvSpPr txBox="1">
            <a:spLocks noChangeArrowheads="1"/>
          </p:cNvSpPr>
          <p:nvPr/>
        </p:nvSpPr>
        <p:spPr bwMode="auto">
          <a:xfrm>
            <a:off x="7286625" y="722313"/>
            <a:ext cx="141605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solidFill>
                  <a:srgbClr val="800000"/>
                </a:solidFill>
              </a:rPr>
              <a:t>mRNA</a:t>
            </a:r>
          </a:p>
          <a:p>
            <a:pPr eaLnBrk="1" hangingPunct="1"/>
            <a:endParaRPr lang="en-US" altLang="en-US" sz="1800">
              <a:solidFill>
                <a:srgbClr val="800000"/>
              </a:solidFill>
            </a:endParaRPr>
          </a:p>
          <a:p>
            <a:pPr eaLnBrk="1" hangingPunct="1"/>
            <a:r>
              <a:rPr lang="en-US" altLang="en-US" sz="1800">
                <a:solidFill>
                  <a:srgbClr val="800000"/>
                </a:solidFill>
              </a:rPr>
              <a:t>Ribosome</a:t>
            </a:r>
          </a:p>
          <a:p>
            <a:pPr eaLnBrk="1" hangingPunct="1"/>
            <a:endParaRPr lang="en-US" altLang="en-US" sz="1800">
              <a:solidFill>
                <a:srgbClr val="800000"/>
              </a:solidFill>
            </a:endParaRPr>
          </a:p>
          <a:p>
            <a:pPr eaLnBrk="1" hangingPunct="1"/>
            <a:r>
              <a:rPr lang="en-US" altLang="en-US" sz="1800">
                <a:solidFill>
                  <a:srgbClr val="800000"/>
                </a:solidFill>
              </a:rPr>
              <a:t>Amino acid</a:t>
            </a:r>
          </a:p>
          <a:p>
            <a:pPr eaLnBrk="1" hangingPunct="1"/>
            <a:endParaRPr lang="en-US" altLang="en-US" sz="1800">
              <a:solidFill>
                <a:srgbClr val="800000"/>
              </a:solidFill>
            </a:endParaRPr>
          </a:p>
          <a:p>
            <a:pPr eaLnBrk="1" hangingPunct="1"/>
            <a:r>
              <a:rPr lang="en-US" altLang="en-US" sz="1800">
                <a:solidFill>
                  <a:srgbClr val="800000"/>
                </a:solidFill>
              </a:rPr>
              <a:t>tRNA</a:t>
            </a:r>
          </a:p>
          <a:p>
            <a:pPr eaLnBrk="1" hangingPunct="1"/>
            <a:endParaRPr lang="en-US" altLang="en-US" sz="1800">
              <a:solidFill>
                <a:srgbClr val="800000"/>
              </a:solidFill>
            </a:endParaRPr>
          </a:p>
        </p:txBody>
      </p:sp>
      <p:graphicFrame>
        <p:nvGraphicFramePr>
          <p:cNvPr id="63492" name="Object 4"/>
          <p:cNvGraphicFramePr>
            <a:graphicFrameLocks noChangeAspect="1"/>
          </p:cNvGraphicFramePr>
          <p:nvPr/>
        </p:nvGraphicFramePr>
        <p:xfrm>
          <a:off x="5854700" y="654050"/>
          <a:ext cx="1225550" cy="1308100"/>
        </p:xfrm>
        <a:graphic>
          <a:graphicData uri="http://schemas.openxmlformats.org/presentationml/2006/ole">
            <mc:AlternateContent xmlns:mc="http://schemas.openxmlformats.org/markup-compatibility/2006">
              <mc:Choice xmlns:v="urn:schemas-microsoft-com:vml" Requires="v">
                <p:oleObj spid="_x0000_s2063" name="Image" r:id="rId4" imgW="4863492" imgH="5193651" progId="">
                  <p:embed/>
                </p:oleObj>
              </mc:Choice>
              <mc:Fallback>
                <p:oleObj name="Image" r:id="rId4" imgW="4863492" imgH="5193651" progId="">
                  <p:embed/>
                  <p:pic>
                    <p:nvPicPr>
                      <p:cNvPr id="6349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4700" y="654050"/>
                        <a:ext cx="1225550"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5"/>
          <p:cNvGrpSpPr>
            <a:grpSpLocks/>
          </p:cNvGrpSpPr>
          <p:nvPr/>
        </p:nvGrpSpPr>
        <p:grpSpPr bwMode="auto">
          <a:xfrm>
            <a:off x="669925" y="617538"/>
            <a:ext cx="3508375" cy="2200275"/>
            <a:chOff x="318" y="997"/>
            <a:chExt cx="2210" cy="1386"/>
          </a:xfrm>
        </p:grpSpPr>
        <p:grpSp>
          <p:nvGrpSpPr>
            <p:cNvPr id="1054" name="Group 6"/>
            <p:cNvGrpSpPr>
              <a:grpSpLocks/>
            </p:cNvGrpSpPr>
            <p:nvPr/>
          </p:nvGrpSpPr>
          <p:grpSpPr bwMode="auto">
            <a:xfrm>
              <a:off x="318" y="997"/>
              <a:ext cx="2210" cy="1267"/>
              <a:chOff x="318" y="997"/>
              <a:chExt cx="2210" cy="1267"/>
            </a:xfrm>
          </p:grpSpPr>
          <p:graphicFrame>
            <p:nvGraphicFramePr>
              <p:cNvPr id="1032" name="Object 7"/>
              <p:cNvGraphicFramePr>
                <a:graphicFrameLocks noChangeAspect="1"/>
              </p:cNvGraphicFramePr>
              <p:nvPr/>
            </p:nvGraphicFramePr>
            <p:xfrm>
              <a:off x="447" y="997"/>
              <a:ext cx="2081" cy="1267"/>
            </p:xfrm>
            <a:graphic>
              <a:graphicData uri="http://schemas.openxmlformats.org/presentationml/2006/ole">
                <mc:AlternateContent xmlns:mc="http://schemas.openxmlformats.org/markup-compatibility/2006">
                  <mc:Choice xmlns:v="urn:schemas-microsoft-com:vml" Requires="v">
                    <p:oleObj spid="_x0000_s2064" name="Image" r:id="rId6" imgW="3303759" imgH="2011684" progId="">
                      <p:embed/>
                    </p:oleObj>
                  </mc:Choice>
                  <mc:Fallback>
                    <p:oleObj name="Image" r:id="rId6" imgW="3303759" imgH="2011684" progId="">
                      <p:embed/>
                      <p:pic>
                        <p:nvPicPr>
                          <p:cNvPr id="1032"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 y="997"/>
                            <a:ext cx="2081" cy="1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6" name="Text Box 8"/>
              <p:cNvSpPr txBox="1">
                <a:spLocks noChangeArrowheads="1"/>
              </p:cNvSpPr>
              <p:nvPr/>
            </p:nvSpPr>
            <p:spPr bwMode="auto">
              <a:xfrm>
                <a:off x="318" y="1847"/>
                <a:ext cx="45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t>mRNA</a:t>
                </a:r>
              </a:p>
            </p:txBody>
          </p:sp>
        </p:grpSp>
        <p:sp>
          <p:nvSpPr>
            <p:cNvPr id="1055" name="Text Box 9"/>
            <p:cNvSpPr txBox="1">
              <a:spLocks noChangeArrowheads="1"/>
            </p:cNvSpPr>
            <p:nvPr/>
          </p:nvSpPr>
          <p:spPr bwMode="auto">
            <a:xfrm>
              <a:off x="926" y="2191"/>
              <a:ext cx="84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t>30S ribosome</a:t>
              </a:r>
            </a:p>
          </p:txBody>
        </p:sp>
      </p:grpSp>
      <p:sp>
        <p:nvSpPr>
          <p:cNvPr id="63498" name="Rectangle 10"/>
          <p:cNvSpPr>
            <a:spLocks noChangeArrowheads="1"/>
          </p:cNvSpPr>
          <p:nvPr/>
        </p:nvSpPr>
        <p:spPr bwMode="auto">
          <a:xfrm>
            <a:off x="954088" y="433388"/>
            <a:ext cx="1790700" cy="1473200"/>
          </a:xfrm>
          <a:prstGeom prst="rect">
            <a:avLst/>
          </a:prstGeom>
          <a:solidFill>
            <a:schemeClr val="bg1"/>
          </a:solidFill>
          <a:ln w="9525">
            <a:solidFill>
              <a:schemeClr val="bg1"/>
            </a:solidFill>
            <a:miter lim="800000"/>
            <a:headEnd/>
            <a:tailEnd/>
          </a:ln>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grpSp>
        <p:nvGrpSpPr>
          <p:cNvPr id="4" name="Group 18"/>
          <p:cNvGrpSpPr>
            <a:grpSpLocks/>
          </p:cNvGrpSpPr>
          <p:nvPr/>
        </p:nvGrpSpPr>
        <p:grpSpPr bwMode="auto">
          <a:xfrm>
            <a:off x="279400" y="2541588"/>
            <a:ext cx="3768725" cy="2149475"/>
            <a:chOff x="72" y="1689"/>
            <a:chExt cx="2374" cy="1354"/>
          </a:xfrm>
        </p:grpSpPr>
        <p:graphicFrame>
          <p:nvGraphicFramePr>
            <p:cNvPr id="1031" name="Object 11"/>
            <p:cNvGraphicFramePr>
              <a:graphicFrameLocks noChangeAspect="1"/>
            </p:cNvGraphicFramePr>
            <p:nvPr/>
          </p:nvGraphicFramePr>
          <p:xfrm>
            <a:off x="687" y="1689"/>
            <a:ext cx="1759" cy="1354"/>
          </p:xfrm>
          <a:graphic>
            <a:graphicData uri="http://schemas.openxmlformats.org/presentationml/2006/ole">
              <mc:AlternateContent xmlns:mc="http://schemas.openxmlformats.org/markup-compatibility/2006">
                <mc:Choice xmlns:v="urn:schemas-microsoft-com:vml" Requires="v">
                  <p:oleObj spid="_x0000_s2065" name="Image" r:id="rId8" imgW="2791737" imgH="2148844" progId="">
                    <p:embed/>
                  </p:oleObj>
                </mc:Choice>
                <mc:Fallback>
                  <p:oleObj name="Image" r:id="rId8" imgW="2791737" imgH="2148844" progId="">
                    <p:embed/>
                    <p:pic>
                      <p:nvPicPr>
                        <p:cNvPr id="1031"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7" y="1689"/>
                          <a:ext cx="1759" cy="1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2" name="Text Box 12"/>
            <p:cNvSpPr txBox="1">
              <a:spLocks noChangeArrowheads="1"/>
            </p:cNvSpPr>
            <p:nvPr/>
          </p:nvSpPr>
          <p:spPr bwMode="auto">
            <a:xfrm>
              <a:off x="214" y="2159"/>
              <a:ext cx="84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t>50S ribosome</a:t>
              </a:r>
            </a:p>
          </p:txBody>
        </p:sp>
        <p:sp>
          <p:nvSpPr>
            <p:cNvPr id="1053" name="Text Box 15"/>
            <p:cNvSpPr txBox="1">
              <a:spLocks noChangeArrowheads="1"/>
            </p:cNvSpPr>
            <p:nvPr/>
          </p:nvSpPr>
          <p:spPr bwMode="auto">
            <a:xfrm>
              <a:off x="72" y="2447"/>
              <a:ext cx="106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200">
                  <a:solidFill>
                    <a:srgbClr val="0000CC"/>
                  </a:solidFill>
                </a:rPr>
                <a:t>tRNA</a:t>
              </a:r>
              <a:r>
                <a:rPr lang="en-US" altLang="en-US" sz="1200" baseline="40000">
                  <a:solidFill>
                    <a:srgbClr val="0000CC"/>
                  </a:solidFill>
                </a:rPr>
                <a:t>fMet</a:t>
              </a:r>
              <a:r>
                <a:rPr lang="en-US" altLang="en-US" sz="1200">
                  <a:solidFill>
                    <a:srgbClr val="0000CC"/>
                  </a:solidFill>
                </a:rPr>
                <a:t> occupies the P site of the ribosome</a:t>
              </a:r>
            </a:p>
          </p:txBody>
        </p:sp>
      </p:grpSp>
      <p:grpSp>
        <p:nvGrpSpPr>
          <p:cNvPr id="5" name="Group 25"/>
          <p:cNvGrpSpPr>
            <a:grpSpLocks/>
          </p:cNvGrpSpPr>
          <p:nvPr/>
        </p:nvGrpSpPr>
        <p:grpSpPr bwMode="auto">
          <a:xfrm>
            <a:off x="4772025" y="2844800"/>
            <a:ext cx="4022725" cy="1917700"/>
            <a:chOff x="3102" y="1856"/>
            <a:chExt cx="2534" cy="1208"/>
          </a:xfrm>
        </p:grpSpPr>
        <p:graphicFrame>
          <p:nvGraphicFramePr>
            <p:cNvPr id="1030" name="Object 17"/>
            <p:cNvGraphicFramePr>
              <a:graphicFrameLocks noChangeAspect="1"/>
            </p:cNvGraphicFramePr>
            <p:nvPr/>
          </p:nvGraphicFramePr>
          <p:xfrm>
            <a:off x="3102" y="1856"/>
            <a:ext cx="1636" cy="1208"/>
          </p:xfrm>
          <a:graphic>
            <a:graphicData uri="http://schemas.openxmlformats.org/presentationml/2006/ole">
              <mc:AlternateContent xmlns:mc="http://schemas.openxmlformats.org/markup-compatibility/2006">
                <mc:Choice xmlns:v="urn:schemas-microsoft-com:vml" Requires="v">
                  <p:oleObj spid="_x0000_s2066" name="Image" r:id="rId10" imgW="2596681" imgH="1917034" progId="">
                    <p:embed/>
                  </p:oleObj>
                </mc:Choice>
                <mc:Fallback>
                  <p:oleObj name="Image" r:id="rId10" imgW="2596681" imgH="1917034" progId="">
                    <p:embed/>
                    <p:pic>
                      <p:nvPicPr>
                        <p:cNvPr id="1030" name="Object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02" y="1856"/>
                          <a:ext cx="1636" cy="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1" name="Text Box 22"/>
            <p:cNvSpPr txBox="1">
              <a:spLocks noChangeArrowheads="1"/>
            </p:cNvSpPr>
            <p:nvPr/>
          </p:nvSpPr>
          <p:spPr bwMode="auto">
            <a:xfrm>
              <a:off x="4352" y="2127"/>
              <a:ext cx="128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200">
                  <a:solidFill>
                    <a:srgbClr val="0000CC"/>
                  </a:solidFill>
                </a:rPr>
                <a:t>Next charged tRNA and associated translation factors enter the A site</a:t>
              </a:r>
            </a:p>
          </p:txBody>
        </p:sp>
      </p:grpSp>
      <p:grpSp>
        <p:nvGrpSpPr>
          <p:cNvPr id="6" name="Group 28"/>
          <p:cNvGrpSpPr>
            <a:grpSpLocks/>
          </p:cNvGrpSpPr>
          <p:nvPr/>
        </p:nvGrpSpPr>
        <p:grpSpPr bwMode="auto">
          <a:xfrm>
            <a:off x="152400" y="4676775"/>
            <a:ext cx="3279775" cy="2246313"/>
            <a:chOff x="96" y="2946"/>
            <a:chExt cx="2066" cy="1415"/>
          </a:xfrm>
        </p:grpSpPr>
        <p:graphicFrame>
          <p:nvGraphicFramePr>
            <p:cNvPr id="1029" name="Object 24"/>
            <p:cNvGraphicFramePr>
              <a:graphicFrameLocks noChangeAspect="1"/>
            </p:cNvGraphicFramePr>
            <p:nvPr/>
          </p:nvGraphicFramePr>
          <p:xfrm>
            <a:off x="949" y="2946"/>
            <a:ext cx="1213" cy="1415"/>
          </p:xfrm>
          <a:graphic>
            <a:graphicData uri="http://schemas.openxmlformats.org/presentationml/2006/ole">
              <mc:AlternateContent xmlns:mc="http://schemas.openxmlformats.org/markup-compatibility/2006">
                <mc:Choice xmlns:v="urn:schemas-microsoft-com:vml" Requires="v">
                  <p:oleObj spid="_x0000_s2067" name="Image" r:id="rId12" imgW="1926014" imgH="2246000" progId="">
                    <p:embed/>
                  </p:oleObj>
                </mc:Choice>
                <mc:Fallback>
                  <p:oleObj name="Image" r:id="rId12" imgW="1926014" imgH="2246000" progId="">
                    <p:embed/>
                    <p:pic>
                      <p:nvPicPr>
                        <p:cNvPr id="1029" name="Object 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 y="2946"/>
                          <a:ext cx="1213" cy="1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0" name="Text Box 27"/>
            <p:cNvSpPr txBox="1">
              <a:spLocks noChangeArrowheads="1"/>
            </p:cNvSpPr>
            <p:nvPr/>
          </p:nvSpPr>
          <p:spPr bwMode="auto">
            <a:xfrm>
              <a:off x="96" y="3341"/>
              <a:ext cx="1198"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200">
                  <a:solidFill>
                    <a:srgbClr val="0000CC"/>
                  </a:solidFill>
                </a:rPr>
                <a:t>Peptide bond forms between the aa in the P and A sites, and the tRNA in the P site releases its aa</a:t>
              </a:r>
            </a:p>
          </p:txBody>
        </p:sp>
      </p:grpSp>
      <p:grpSp>
        <p:nvGrpSpPr>
          <p:cNvPr id="7" name="Group 41"/>
          <p:cNvGrpSpPr>
            <a:grpSpLocks/>
          </p:cNvGrpSpPr>
          <p:nvPr/>
        </p:nvGrpSpPr>
        <p:grpSpPr bwMode="auto">
          <a:xfrm>
            <a:off x="3375025" y="4910138"/>
            <a:ext cx="3432175" cy="2138362"/>
            <a:chOff x="2214" y="3093"/>
            <a:chExt cx="2162" cy="1347"/>
          </a:xfrm>
        </p:grpSpPr>
        <p:grpSp>
          <p:nvGrpSpPr>
            <p:cNvPr id="1045" name="Group 39"/>
            <p:cNvGrpSpPr>
              <a:grpSpLocks/>
            </p:cNvGrpSpPr>
            <p:nvPr/>
          </p:nvGrpSpPr>
          <p:grpSpPr bwMode="auto">
            <a:xfrm>
              <a:off x="2248" y="3163"/>
              <a:ext cx="2128" cy="1277"/>
              <a:chOff x="2248" y="3163"/>
              <a:chExt cx="2128" cy="1277"/>
            </a:xfrm>
          </p:grpSpPr>
          <p:grpSp>
            <p:nvGrpSpPr>
              <p:cNvPr id="1047" name="Group 35"/>
              <p:cNvGrpSpPr>
                <a:grpSpLocks/>
              </p:cNvGrpSpPr>
              <p:nvPr/>
            </p:nvGrpSpPr>
            <p:grpSpPr bwMode="auto">
              <a:xfrm>
                <a:off x="2248" y="3163"/>
                <a:ext cx="2128" cy="1277"/>
                <a:chOff x="2248" y="3163"/>
                <a:chExt cx="2128" cy="1277"/>
              </a:xfrm>
            </p:grpSpPr>
            <p:graphicFrame>
              <p:nvGraphicFramePr>
                <p:cNvPr id="1028" name="Object 29"/>
                <p:cNvGraphicFramePr>
                  <a:graphicFrameLocks noChangeAspect="1"/>
                </p:cNvGraphicFramePr>
                <p:nvPr/>
              </p:nvGraphicFramePr>
              <p:xfrm>
                <a:off x="2280" y="3163"/>
                <a:ext cx="2096" cy="1277"/>
              </p:xfrm>
              <a:graphic>
                <a:graphicData uri="http://schemas.openxmlformats.org/presentationml/2006/ole">
                  <mc:AlternateContent xmlns:mc="http://schemas.openxmlformats.org/markup-compatibility/2006">
                    <mc:Choice xmlns:v="urn:schemas-microsoft-com:vml" Requires="v">
                      <p:oleObj spid="_x0000_s2068" name="Image" r:id="rId14" imgW="3328141" imgH="2026752" progId="">
                        <p:embed/>
                      </p:oleObj>
                    </mc:Choice>
                    <mc:Fallback>
                      <p:oleObj name="Image" r:id="rId14" imgW="3328141" imgH="2026752" progId="">
                        <p:embed/>
                        <p:pic>
                          <p:nvPicPr>
                            <p:cNvPr id="1028" name="Object 2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80" y="3163"/>
                              <a:ext cx="2096" cy="1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9" name="Rectangle 34"/>
                <p:cNvSpPr>
                  <a:spLocks noChangeArrowheads="1"/>
                </p:cNvSpPr>
                <p:nvPr/>
              </p:nvSpPr>
              <p:spPr bwMode="auto">
                <a:xfrm>
                  <a:off x="2248" y="3288"/>
                  <a:ext cx="960" cy="11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grpSp>
          <p:sp>
            <p:nvSpPr>
              <p:cNvPr id="1048" name="Line 38"/>
              <p:cNvSpPr>
                <a:spLocks noChangeShapeType="1"/>
              </p:cNvSpPr>
              <p:nvPr/>
            </p:nvSpPr>
            <p:spPr bwMode="auto">
              <a:xfrm>
                <a:off x="2504" y="3832"/>
                <a:ext cx="984"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grpSp>
        <p:sp>
          <p:nvSpPr>
            <p:cNvPr id="1046" name="Text Box 40"/>
            <p:cNvSpPr txBox="1">
              <a:spLocks noChangeArrowheads="1"/>
            </p:cNvSpPr>
            <p:nvPr/>
          </p:nvSpPr>
          <p:spPr bwMode="auto">
            <a:xfrm>
              <a:off x="2214" y="3093"/>
              <a:ext cx="1253"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200">
                  <a:solidFill>
                    <a:srgbClr val="0000CC"/>
                  </a:solidFill>
                </a:rPr>
                <a:t>The ribosome moves down the mRNA to the next codon and the uncharged tRNA now in the E site </a:t>
              </a:r>
            </a:p>
          </p:txBody>
        </p:sp>
      </p:grpSp>
      <p:grpSp>
        <p:nvGrpSpPr>
          <p:cNvPr id="10" name="Group 46"/>
          <p:cNvGrpSpPr>
            <a:grpSpLocks/>
          </p:cNvGrpSpPr>
          <p:nvPr/>
        </p:nvGrpSpPr>
        <p:grpSpPr bwMode="auto">
          <a:xfrm>
            <a:off x="6921500" y="4897438"/>
            <a:ext cx="2260600" cy="2011362"/>
            <a:chOff x="4360" y="3085"/>
            <a:chExt cx="1424" cy="1267"/>
          </a:xfrm>
        </p:grpSpPr>
        <p:graphicFrame>
          <p:nvGraphicFramePr>
            <p:cNvPr id="1027" name="Object 30"/>
            <p:cNvGraphicFramePr>
              <a:graphicFrameLocks noChangeAspect="1"/>
            </p:cNvGraphicFramePr>
            <p:nvPr/>
          </p:nvGraphicFramePr>
          <p:xfrm>
            <a:off x="4867" y="3365"/>
            <a:ext cx="893" cy="987"/>
          </p:xfrm>
          <a:graphic>
            <a:graphicData uri="http://schemas.openxmlformats.org/presentationml/2006/ole">
              <mc:AlternateContent xmlns:mc="http://schemas.openxmlformats.org/markup-compatibility/2006">
                <mc:Choice xmlns:v="urn:schemas-microsoft-com:vml" Requires="v">
                  <p:oleObj spid="_x0000_s2069" name="Image" r:id="rId16" imgW="1877413" imgH="2075341" progId="">
                    <p:embed/>
                  </p:oleObj>
                </mc:Choice>
                <mc:Fallback>
                  <p:oleObj name="Image" r:id="rId16" imgW="1877413" imgH="2075341" progId="">
                    <p:embed/>
                    <p:pic>
                      <p:nvPicPr>
                        <p:cNvPr id="1027" name="Object 3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67" y="3365"/>
                          <a:ext cx="893" cy="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3" name="Line 43"/>
            <p:cNvSpPr>
              <a:spLocks noChangeShapeType="1"/>
            </p:cNvSpPr>
            <p:nvPr/>
          </p:nvSpPr>
          <p:spPr bwMode="auto">
            <a:xfrm>
              <a:off x="4360" y="3840"/>
              <a:ext cx="344"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44" name="Text Box 45"/>
            <p:cNvSpPr txBox="1">
              <a:spLocks noChangeArrowheads="1"/>
            </p:cNvSpPr>
            <p:nvPr/>
          </p:nvSpPr>
          <p:spPr bwMode="auto">
            <a:xfrm>
              <a:off x="4536" y="3085"/>
              <a:ext cx="124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200">
                  <a:solidFill>
                    <a:srgbClr val="0000CC"/>
                  </a:solidFill>
                </a:rPr>
                <a:t>E site tRNA releases and A site is now ready to receive another tRNA </a:t>
              </a:r>
            </a:p>
          </p:txBody>
        </p:sp>
      </p:grpSp>
      <p:sp>
        <p:nvSpPr>
          <p:cNvPr id="1042" name="Freeform 47"/>
          <p:cNvSpPr>
            <a:spLocks/>
          </p:cNvSpPr>
          <p:nvPr/>
        </p:nvSpPr>
        <p:spPr bwMode="auto">
          <a:xfrm>
            <a:off x="6654800" y="3817938"/>
            <a:ext cx="855663" cy="1073150"/>
          </a:xfrm>
          <a:custGeom>
            <a:avLst/>
            <a:gdLst>
              <a:gd name="T0" fmla="*/ 2147483647 w 539"/>
              <a:gd name="T1" fmla="*/ 2147483647 h 676"/>
              <a:gd name="T2" fmla="*/ 2147483647 w 539"/>
              <a:gd name="T3" fmla="*/ 2147483647 h 676"/>
              <a:gd name="T4" fmla="*/ 2147483647 w 539"/>
              <a:gd name="T5" fmla="*/ 2147483647 h 676"/>
              <a:gd name="T6" fmla="*/ 2147483647 w 539"/>
              <a:gd name="T7" fmla="*/ 2147483647 h 676"/>
              <a:gd name="T8" fmla="*/ 0 w 539"/>
              <a:gd name="T9" fmla="*/ 2147483647 h 676"/>
              <a:gd name="T10" fmla="*/ 2147483647 w 539"/>
              <a:gd name="T11" fmla="*/ 2147483647 h 676"/>
              <a:gd name="T12" fmla="*/ 2147483647 w 539"/>
              <a:gd name="T13" fmla="*/ 2147483647 h 676"/>
              <a:gd name="T14" fmla="*/ 2147483647 w 539"/>
              <a:gd name="T15" fmla="*/ 2147483647 h 676"/>
              <a:gd name="T16" fmla="*/ 2147483647 w 539"/>
              <a:gd name="T17" fmla="*/ 2147483647 h 676"/>
              <a:gd name="T18" fmla="*/ 2147483647 w 539"/>
              <a:gd name="T19" fmla="*/ 2147483647 h 676"/>
              <a:gd name="T20" fmla="*/ 2147483647 w 539"/>
              <a:gd name="T21" fmla="*/ 2147483647 h 676"/>
              <a:gd name="T22" fmla="*/ 2147483647 w 539"/>
              <a:gd name="T23" fmla="*/ 2147483647 h 676"/>
              <a:gd name="T24" fmla="*/ 2147483647 w 539"/>
              <a:gd name="T25" fmla="*/ 2147483647 h 6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39"/>
              <a:gd name="T40" fmla="*/ 0 h 676"/>
              <a:gd name="T41" fmla="*/ 539 w 539"/>
              <a:gd name="T42" fmla="*/ 676 h 6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39" h="676">
                <a:moveTo>
                  <a:pt x="432" y="611"/>
                </a:moveTo>
                <a:cubicBezTo>
                  <a:pt x="278" y="607"/>
                  <a:pt x="123" y="676"/>
                  <a:pt x="72" y="523"/>
                </a:cubicBezTo>
                <a:cubicBezTo>
                  <a:pt x="76" y="449"/>
                  <a:pt x="71" y="357"/>
                  <a:pt x="96" y="283"/>
                </a:cubicBezTo>
                <a:cubicBezTo>
                  <a:pt x="90" y="224"/>
                  <a:pt x="102" y="193"/>
                  <a:pt x="56" y="163"/>
                </a:cubicBezTo>
                <a:cubicBezTo>
                  <a:pt x="39" y="137"/>
                  <a:pt x="17" y="125"/>
                  <a:pt x="0" y="99"/>
                </a:cubicBezTo>
                <a:cubicBezTo>
                  <a:pt x="20" y="0"/>
                  <a:pt x="96" y="48"/>
                  <a:pt x="176" y="75"/>
                </a:cubicBezTo>
                <a:cubicBezTo>
                  <a:pt x="219" y="139"/>
                  <a:pt x="163" y="62"/>
                  <a:pt x="216" y="115"/>
                </a:cubicBezTo>
                <a:cubicBezTo>
                  <a:pt x="223" y="122"/>
                  <a:pt x="223" y="135"/>
                  <a:pt x="232" y="139"/>
                </a:cubicBezTo>
                <a:cubicBezTo>
                  <a:pt x="265" y="153"/>
                  <a:pt x="305" y="146"/>
                  <a:pt x="336" y="163"/>
                </a:cubicBezTo>
                <a:cubicBezTo>
                  <a:pt x="419" y="209"/>
                  <a:pt x="354" y="185"/>
                  <a:pt x="408" y="203"/>
                </a:cubicBezTo>
                <a:cubicBezTo>
                  <a:pt x="429" y="235"/>
                  <a:pt x="429" y="229"/>
                  <a:pt x="440" y="275"/>
                </a:cubicBezTo>
                <a:cubicBezTo>
                  <a:pt x="445" y="296"/>
                  <a:pt x="456" y="339"/>
                  <a:pt x="456" y="339"/>
                </a:cubicBezTo>
                <a:cubicBezTo>
                  <a:pt x="448" y="616"/>
                  <a:pt x="539" y="611"/>
                  <a:pt x="432" y="6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spTree>
    <p:extLst>
      <p:ext uri="{BB962C8B-B14F-4D97-AF65-F5344CB8AC3E}">
        <p14:creationId xmlns:p14="http://schemas.microsoft.com/office/powerpoint/2010/main" val="28113436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4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path" presetSubtype="0" accel="50000" decel="50000" fill="hold" nodeType="clickEffect">
                                  <p:stCondLst>
                                    <p:cond delay="0"/>
                                  </p:stCondLst>
                                  <p:childTnLst>
                                    <p:animMotion origin="layout" path="M 5E-6 -2.59259E-6 L -0.42362 0.07963 " pathEditMode="relative" rAng="0" ptsTypes="AA">
                                      <p:cBhvr>
                                        <p:cTn id="14" dur="500" fill="hold"/>
                                        <p:tgtEl>
                                          <p:spTgt spid="63492"/>
                                        </p:tgtEl>
                                        <p:attrNameLst>
                                          <p:attrName>ppt_x</p:attrName>
                                          <p:attrName>ppt_y</p:attrName>
                                        </p:attrNameLst>
                                      </p:cBhvr>
                                      <p:rCtr x="-21181" y="3981"/>
                                    </p:animMotion>
                                  </p:childTnLst>
                                </p:cTn>
                              </p:par>
                            </p:childTnLst>
                          </p:cTn>
                        </p:par>
                        <p:par>
                          <p:cTn id="15" fill="hold" nodeType="afterGroup">
                            <p:stCondLst>
                              <p:cond delay="500"/>
                            </p:stCondLst>
                            <p:childTnLst>
                              <p:par>
                                <p:cTn id="16" presetID="2" presetClass="exit" presetSubtype="4" fill="hold" grpId="0" nodeType="afterEffect">
                                  <p:stCondLst>
                                    <p:cond delay="0"/>
                                  </p:stCondLst>
                                  <p:childTnLst>
                                    <p:anim calcmode="lin" valueType="num">
                                      <p:cBhvr additive="base">
                                        <p:cTn id="17" dur="500"/>
                                        <p:tgtEl>
                                          <p:spTgt spid="63498"/>
                                        </p:tgtEl>
                                        <p:attrNameLst>
                                          <p:attrName>ppt_x</p:attrName>
                                        </p:attrNameLst>
                                      </p:cBhvr>
                                      <p:tavLst>
                                        <p:tav tm="0">
                                          <p:val>
                                            <p:strVal val="ppt_x"/>
                                          </p:val>
                                        </p:tav>
                                        <p:tav tm="100000">
                                          <p:val>
                                            <p:strVal val="ppt_x"/>
                                          </p:val>
                                        </p:tav>
                                      </p:tavLst>
                                    </p:anim>
                                    <p:anim calcmode="lin" valueType="num">
                                      <p:cBhvr additive="base">
                                        <p:cTn id="18" dur="500"/>
                                        <p:tgtEl>
                                          <p:spTgt spid="63498"/>
                                        </p:tgtEl>
                                        <p:attrNameLst>
                                          <p:attrName>ppt_y</p:attrName>
                                        </p:attrNameLst>
                                      </p:cBhvr>
                                      <p:tavLst>
                                        <p:tav tm="0">
                                          <p:val>
                                            <p:strVal val="ppt_y"/>
                                          </p:val>
                                        </p:tav>
                                        <p:tav tm="100000">
                                          <p:val>
                                            <p:strVal val="1+ppt_h/2"/>
                                          </p:val>
                                        </p:tav>
                                      </p:tavLst>
                                    </p:anim>
                                    <p:set>
                                      <p:cBhvr>
                                        <p:cTn id="19" dur="1" fill="hold">
                                          <p:stCondLst>
                                            <p:cond delay="499"/>
                                          </p:stCondLst>
                                        </p:cTn>
                                        <p:tgtEl>
                                          <p:spTgt spid="63498"/>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9"/>
          <p:cNvSpPr txBox="1">
            <a:spLocks noChangeArrowheads="1"/>
          </p:cNvSpPr>
          <p:nvPr/>
        </p:nvSpPr>
        <p:spPr bwMode="auto">
          <a:xfrm>
            <a:off x="265113" y="222250"/>
            <a:ext cx="86502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eaLnBrk="1" hangingPunct="1"/>
            <a:r>
              <a:rPr lang="en-US" altLang="en-US" sz="2800"/>
              <a:t>Correlations Between DNA Content and Its Down-stream Product</a:t>
            </a:r>
          </a:p>
        </p:txBody>
      </p:sp>
      <p:grpSp>
        <p:nvGrpSpPr>
          <p:cNvPr id="10243" name="Group 55"/>
          <p:cNvGrpSpPr>
            <a:grpSpLocks/>
          </p:cNvGrpSpPr>
          <p:nvPr/>
        </p:nvGrpSpPr>
        <p:grpSpPr bwMode="auto">
          <a:xfrm>
            <a:off x="1081088" y="2238375"/>
            <a:ext cx="7834312" cy="2867025"/>
            <a:chOff x="1188" y="2507"/>
            <a:chExt cx="4253" cy="1422"/>
          </a:xfrm>
        </p:grpSpPr>
        <p:grpSp>
          <p:nvGrpSpPr>
            <p:cNvPr id="10246" name="Group 44"/>
            <p:cNvGrpSpPr>
              <a:grpSpLocks/>
            </p:cNvGrpSpPr>
            <p:nvPr/>
          </p:nvGrpSpPr>
          <p:grpSpPr bwMode="auto">
            <a:xfrm>
              <a:off x="3728" y="2587"/>
              <a:ext cx="1713" cy="941"/>
              <a:chOff x="3946" y="2603"/>
              <a:chExt cx="1607" cy="844"/>
            </a:xfrm>
          </p:grpSpPr>
          <p:pic>
            <p:nvPicPr>
              <p:cNvPr id="10259" name="Picture 38" descr="Peptid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76" y="2603"/>
                <a:ext cx="1548"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0" name="Rectangle 41"/>
              <p:cNvSpPr>
                <a:spLocks noChangeArrowheads="1"/>
              </p:cNvSpPr>
              <p:nvPr/>
            </p:nvSpPr>
            <p:spPr bwMode="auto">
              <a:xfrm>
                <a:off x="4584" y="2775"/>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10261" name="Rectangle 42"/>
              <p:cNvSpPr>
                <a:spLocks noChangeArrowheads="1"/>
              </p:cNvSpPr>
              <p:nvPr/>
            </p:nvSpPr>
            <p:spPr bwMode="auto">
              <a:xfrm rot="-5400000">
                <a:off x="5419" y="3132"/>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10262" name="Rectangle 43"/>
              <p:cNvSpPr>
                <a:spLocks noChangeArrowheads="1"/>
              </p:cNvSpPr>
              <p:nvPr/>
            </p:nvSpPr>
            <p:spPr bwMode="auto">
              <a:xfrm rot="-5400000">
                <a:off x="3998" y="2621"/>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grpSp>
        <p:grpSp>
          <p:nvGrpSpPr>
            <p:cNvPr id="10247" name="Group 47"/>
            <p:cNvGrpSpPr>
              <a:grpSpLocks/>
            </p:cNvGrpSpPr>
            <p:nvPr/>
          </p:nvGrpSpPr>
          <p:grpSpPr bwMode="auto">
            <a:xfrm rot="1443221">
              <a:off x="2363" y="2507"/>
              <a:ext cx="1115" cy="1151"/>
              <a:chOff x="2304" y="2421"/>
              <a:chExt cx="1330" cy="1351"/>
            </a:xfrm>
          </p:grpSpPr>
          <p:pic>
            <p:nvPicPr>
              <p:cNvPr id="10256" name="Picture 36" descr="rna-struct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0" y="2421"/>
                <a:ext cx="1304" cy="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7" name="Rectangle 45"/>
              <p:cNvSpPr>
                <a:spLocks noChangeArrowheads="1"/>
              </p:cNvSpPr>
              <p:nvPr/>
            </p:nvSpPr>
            <p:spPr bwMode="auto">
              <a:xfrm>
                <a:off x="2304" y="3618"/>
                <a:ext cx="544" cy="1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10258" name="Rectangle 46"/>
              <p:cNvSpPr>
                <a:spLocks noChangeArrowheads="1"/>
              </p:cNvSpPr>
              <p:nvPr/>
            </p:nvSpPr>
            <p:spPr bwMode="auto">
              <a:xfrm>
                <a:off x="3156" y="2499"/>
                <a:ext cx="389" cy="211"/>
              </a:xfrm>
              <a:prstGeom prst="rect">
                <a:avLst/>
              </a:prstGeom>
              <a:solidFill>
                <a:schemeClr val="bg1"/>
              </a:solidFill>
              <a:ln w="9525">
                <a:solidFill>
                  <a:schemeClr val="bg1"/>
                </a:solidFill>
                <a:miter lim="800000"/>
                <a:headEnd/>
                <a:tailEnd/>
              </a:ln>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grpSp>
        <p:grpSp>
          <p:nvGrpSpPr>
            <p:cNvPr id="10248" name="Group 49"/>
            <p:cNvGrpSpPr>
              <a:grpSpLocks/>
            </p:cNvGrpSpPr>
            <p:nvPr/>
          </p:nvGrpSpPr>
          <p:grpSpPr bwMode="auto">
            <a:xfrm>
              <a:off x="1235" y="2607"/>
              <a:ext cx="776" cy="1014"/>
              <a:chOff x="995" y="2663"/>
              <a:chExt cx="776" cy="1014"/>
            </a:xfrm>
          </p:grpSpPr>
          <p:pic>
            <p:nvPicPr>
              <p:cNvPr id="10254" name="Picture 34" descr="dna"/>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95" y="2663"/>
                <a:ext cx="776" cy="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5" name="Rectangle 48"/>
              <p:cNvSpPr>
                <a:spLocks noChangeArrowheads="1"/>
              </p:cNvSpPr>
              <p:nvPr/>
            </p:nvSpPr>
            <p:spPr bwMode="auto">
              <a:xfrm>
                <a:off x="1452" y="2945"/>
                <a:ext cx="308" cy="51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grpSp>
        <p:sp>
          <p:nvSpPr>
            <p:cNvPr id="10249" name="Line 50"/>
            <p:cNvSpPr>
              <a:spLocks noChangeShapeType="1"/>
            </p:cNvSpPr>
            <p:nvPr/>
          </p:nvSpPr>
          <p:spPr bwMode="auto">
            <a:xfrm>
              <a:off x="1773" y="307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50" name="Line 51"/>
            <p:cNvSpPr>
              <a:spLocks noChangeShapeType="1"/>
            </p:cNvSpPr>
            <p:nvPr/>
          </p:nvSpPr>
          <p:spPr bwMode="auto">
            <a:xfrm>
              <a:off x="3105" y="306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51" name="Text Box 52"/>
            <p:cNvSpPr txBox="1">
              <a:spLocks noChangeArrowheads="1"/>
            </p:cNvSpPr>
            <p:nvPr/>
          </p:nvSpPr>
          <p:spPr bwMode="auto">
            <a:xfrm>
              <a:off x="2702" y="3698"/>
              <a:ext cx="46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400">
                  <a:solidFill>
                    <a:srgbClr val="0000FF"/>
                  </a:solidFill>
                </a:rPr>
                <a:t>RNA</a:t>
              </a:r>
            </a:p>
          </p:txBody>
        </p:sp>
        <p:sp>
          <p:nvSpPr>
            <p:cNvPr id="10252" name="Text Box 53"/>
            <p:cNvSpPr txBox="1">
              <a:spLocks noChangeArrowheads="1"/>
            </p:cNvSpPr>
            <p:nvPr/>
          </p:nvSpPr>
          <p:spPr bwMode="auto">
            <a:xfrm>
              <a:off x="4336" y="3700"/>
              <a:ext cx="67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400">
                  <a:solidFill>
                    <a:srgbClr val="0000FF"/>
                  </a:solidFill>
                </a:rPr>
                <a:t>Protein</a:t>
              </a:r>
            </a:p>
          </p:txBody>
        </p:sp>
        <p:sp>
          <p:nvSpPr>
            <p:cNvPr id="10253" name="Text Box 54"/>
            <p:cNvSpPr txBox="1">
              <a:spLocks noChangeArrowheads="1"/>
            </p:cNvSpPr>
            <p:nvPr/>
          </p:nvSpPr>
          <p:spPr bwMode="auto">
            <a:xfrm>
              <a:off x="1188" y="3693"/>
              <a:ext cx="46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400">
                  <a:solidFill>
                    <a:srgbClr val="0000FF"/>
                  </a:solidFill>
                </a:rPr>
                <a:t>DNA</a:t>
              </a:r>
            </a:p>
          </p:txBody>
        </p:sp>
      </p:grpSp>
      <p:sp>
        <p:nvSpPr>
          <p:cNvPr id="10244" name="Text Box 25"/>
          <p:cNvSpPr txBox="1">
            <a:spLocks noChangeArrowheads="1"/>
          </p:cNvSpPr>
          <p:nvPr/>
        </p:nvSpPr>
        <p:spPr bwMode="auto">
          <a:xfrm>
            <a:off x="1952625" y="2859088"/>
            <a:ext cx="1954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400" b="0">
                <a:solidFill>
                  <a:srgbClr val="800000"/>
                </a:solidFill>
              </a:rPr>
              <a:t>Transcription</a:t>
            </a:r>
          </a:p>
        </p:txBody>
      </p:sp>
      <p:sp>
        <p:nvSpPr>
          <p:cNvPr id="10245" name="Text Box 26"/>
          <p:cNvSpPr txBox="1">
            <a:spLocks noChangeArrowheads="1"/>
          </p:cNvSpPr>
          <p:nvPr/>
        </p:nvSpPr>
        <p:spPr bwMode="auto">
          <a:xfrm>
            <a:off x="4606925" y="2854325"/>
            <a:ext cx="1698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400" b="0">
                <a:solidFill>
                  <a:srgbClr val="800000"/>
                </a:solidFill>
              </a:rPr>
              <a:t>Translation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75" y="755650"/>
            <a:ext cx="24003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7" descr="75130043Fi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3550" y="939800"/>
            <a:ext cx="2138363" cy="214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Text Box 10"/>
          <p:cNvSpPr txBox="1">
            <a:spLocks noChangeArrowheads="1"/>
          </p:cNvSpPr>
          <p:nvPr/>
        </p:nvSpPr>
        <p:spPr bwMode="auto">
          <a:xfrm>
            <a:off x="269875" y="39688"/>
            <a:ext cx="84820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eaLnBrk="1" hangingPunct="1"/>
            <a:r>
              <a:rPr lang="en-US" altLang="en-US" sz="2400"/>
              <a:t>What Happens Inside the Ribosome? Chemical and Physical Consideration of Protein Synthesis </a:t>
            </a:r>
          </a:p>
        </p:txBody>
      </p:sp>
      <p:grpSp>
        <p:nvGrpSpPr>
          <p:cNvPr id="4" name="Group 4"/>
          <p:cNvGrpSpPr>
            <a:grpSpLocks/>
          </p:cNvGrpSpPr>
          <p:nvPr/>
        </p:nvGrpSpPr>
        <p:grpSpPr bwMode="auto">
          <a:xfrm>
            <a:off x="534988" y="1074738"/>
            <a:ext cx="4545012" cy="5792787"/>
            <a:chOff x="534988" y="1074420"/>
            <a:chExt cx="4545012" cy="5792868"/>
          </a:xfrm>
        </p:grpSpPr>
        <p:grpSp>
          <p:nvGrpSpPr>
            <p:cNvPr id="50183" name="Group 35"/>
            <p:cNvGrpSpPr>
              <a:grpSpLocks/>
            </p:cNvGrpSpPr>
            <p:nvPr/>
          </p:nvGrpSpPr>
          <p:grpSpPr bwMode="auto">
            <a:xfrm>
              <a:off x="534988" y="1074420"/>
              <a:ext cx="4545012" cy="5514975"/>
              <a:chOff x="337" y="696"/>
              <a:chExt cx="2863" cy="3474"/>
            </a:xfrm>
          </p:grpSpPr>
          <p:grpSp>
            <p:nvGrpSpPr>
              <p:cNvPr id="50185" name="Group 31"/>
              <p:cNvGrpSpPr>
                <a:grpSpLocks/>
              </p:cNvGrpSpPr>
              <p:nvPr/>
            </p:nvGrpSpPr>
            <p:grpSpPr bwMode="auto">
              <a:xfrm>
                <a:off x="337" y="696"/>
                <a:ext cx="1770" cy="3474"/>
                <a:chOff x="337" y="696"/>
                <a:chExt cx="1770" cy="3474"/>
              </a:xfrm>
            </p:grpSpPr>
            <p:pic>
              <p:nvPicPr>
                <p:cNvPr id="50189" name="Picture 8" descr="gkq213f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 y="737"/>
                  <a:ext cx="1746" cy="3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0" name="Rectangle 29"/>
                <p:cNvSpPr>
                  <a:spLocks noChangeArrowheads="1"/>
                </p:cNvSpPr>
                <p:nvPr/>
              </p:nvSpPr>
              <p:spPr bwMode="auto">
                <a:xfrm>
                  <a:off x="344" y="696"/>
                  <a:ext cx="96" cy="1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50191" name="Rectangle 30"/>
                <p:cNvSpPr>
                  <a:spLocks noChangeArrowheads="1"/>
                </p:cNvSpPr>
                <p:nvPr/>
              </p:nvSpPr>
              <p:spPr bwMode="auto">
                <a:xfrm>
                  <a:off x="337" y="2513"/>
                  <a:ext cx="96" cy="1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grpSp>
          <p:grpSp>
            <p:nvGrpSpPr>
              <p:cNvPr id="50186" name="Group 34"/>
              <p:cNvGrpSpPr>
                <a:grpSpLocks/>
              </p:cNvGrpSpPr>
              <p:nvPr/>
            </p:nvGrpSpPr>
            <p:grpSpPr bwMode="auto">
              <a:xfrm>
                <a:off x="2072" y="1184"/>
                <a:ext cx="1128" cy="160"/>
                <a:chOff x="2072" y="1184"/>
                <a:chExt cx="1128" cy="160"/>
              </a:xfrm>
            </p:grpSpPr>
            <p:sp>
              <p:nvSpPr>
                <p:cNvPr id="50187" name="Oval 32"/>
                <p:cNvSpPr>
                  <a:spLocks noChangeArrowheads="1"/>
                </p:cNvSpPr>
                <p:nvPr/>
              </p:nvSpPr>
              <p:spPr bwMode="auto">
                <a:xfrm>
                  <a:off x="3008" y="1184"/>
                  <a:ext cx="192" cy="16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50188" name="Line 33"/>
                <p:cNvSpPr>
                  <a:spLocks noChangeShapeType="1"/>
                </p:cNvSpPr>
                <p:nvPr/>
              </p:nvSpPr>
              <p:spPr bwMode="auto">
                <a:xfrm flipH="1">
                  <a:off x="2072" y="1256"/>
                  <a:ext cx="944" cy="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grpSp>
        </p:grpSp>
        <p:sp>
          <p:nvSpPr>
            <p:cNvPr id="50184" name="TextBox 2"/>
            <p:cNvSpPr txBox="1">
              <a:spLocks noChangeArrowheads="1"/>
            </p:cNvSpPr>
            <p:nvPr/>
          </p:nvSpPr>
          <p:spPr bwMode="auto">
            <a:xfrm>
              <a:off x="595948" y="6497956"/>
              <a:ext cx="31470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t>Peptidyl transferase center</a:t>
              </a:r>
            </a:p>
          </p:txBody>
        </p:sp>
      </p:grpSp>
    </p:spTree>
    <p:extLst>
      <p:ext uri="{BB962C8B-B14F-4D97-AF65-F5344CB8AC3E}">
        <p14:creationId xmlns:p14="http://schemas.microsoft.com/office/powerpoint/2010/main" val="1868561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65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10"/>
          <p:cNvSpPr txBox="1">
            <a:spLocks noChangeArrowheads="1"/>
          </p:cNvSpPr>
          <p:nvPr/>
        </p:nvSpPr>
        <p:spPr bwMode="auto">
          <a:xfrm>
            <a:off x="685800" y="203200"/>
            <a:ext cx="82248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800"/>
              <a:t>Which Came First? </a:t>
            </a:r>
            <a:r>
              <a:rPr lang="en-US" altLang="en-US" sz="2800">
                <a:solidFill>
                  <a:srgbClr val="C00000"/>
                </a:solidFill>
              </a:rPr>
              <a:t>Nucleic acids or Proteins</a:t>
            </a:r>
          </a:p>
        </p:txBody>
      </p:sp>
      <p:grpSp>
        <p:nvGrpSpPr>
          <p:cNvPr id="49155" name="Group 46"/>
          <p:cNvGrpSpPr>
            <a:grpSpLocks/>
          </p:cNvGrpSpPr>
          <p:nvPr/>
        </p:nvGrpSpPr>
        <p:grpSpPr bwMode="auto">
          <a:xfrm>
            <a:off x="1177925" y="1420813"/>
            <a:ext cx="6194425" cy="1619250"/>
            <a:chOff x="742" y="810"/>
            <a:chExt cx="3902" cy="1020"/>
          </a:xfrm>
        </p:grpSpPr>
        <p:grpSp>
          <p:nvGrpSpPr>
            <p:cNvPr id="49162" name="Group 32"/>
            <p:cNvGrpSpPr>
              <a:grpSpLocks/>
            </p:cNvGrpSpPr>
            <p:nvPr/>
          </p:nvGrpSpPr>
          <p:grpSpPr bwMode="auto">
            <a:xfrm>
              <a:off x="742" y="884"/>
              <a:ext cx="3902" cy="946"/>
              <a:chOff x="742" y="1091"/>
              <a:chExt cx="3902" cy="946"/>
            </a:xfrm>
          </p:grpSpPr>
          <p:sp>
            <p:nvSpPr>
              <p:cNvPr id="49167" name="Text Box 33"/>
              <p:cNvSpPr txBox="1">
                <a:spLocks noChangeArrowheads="1"/>
              </p:cNvSpPr>
              <p:nvPr/>
            </p:nvSpPr>
            <p:spPr bwMode="auto">
              <a:xfrm>
                <a:off x="2701" y="1368"/>
                <a:ext cx="3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a:solidFill>
                      <a:srgbClr val="0000FF"/>
                    </a:solidFill>
                  </a:rPr>
                  <a:t>RNA</a:t>
                </a:r>
              </a:p>
            </p:txBody>
          </p:sp>
          <p:sp>
            <p:nvSpPr>
              <p:cNvPr id="49168" name="Text Box 34"/>
              <p:cNvSpPr txBox="1">
                <a:spLocks noChangeArrowheads="1"/>
              </p:cNvSpPr>
              <p:nvPr/>
            </p:nvSpPr>
            <p:spPr bwMode="auto">
              <a:xfrm>
                <a:off x="4087" y="1378"/>
                <a:ext cx="55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a:solidFill>
                      <a:srgbClr val="0000FF"/>
                    </a:solidFill>
                  </a:rPr>
                  <a:t>Protein</a:t>
                </a:r>
              </a:p>
            </p:txBody>
          </p:sp>
          <p:sp>
            <p:nvSpPr>
              <p:cNvPr id="49169" name="Line 35"/>
              <p:cNvSpPr>
                <a:spLocks noChangeShapeType="1"/>
              </p:cNvSpPr>
              <p:nvPr/>
            </p:nvSpPr>
            <p:spPr bwMode="auto">
              <a:xfrm>
                <a:off x="1725" y="148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49170" name="Line 36"/>
              <p:cNvSpPr>
                <a:spLocks noChangeShapeType="1"/>
              </p:cNvSpPr>
              <p:nvPr/>
            </p:nvSpPr>
            <p:spPr bwMode="auto">
              <a:xfrm>
                <a:off x="3117" y="148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pic>
            <p:nvPicPr>
              <p:cNvPr id="49171" name="Picture 37" descr="arrow_clockwi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898679" flipV="1">
                <a:off x="906" y="1110"/>
                <a:ext cx="729"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72" name="Text Box 38"/>
              <p:cNvSpPr txBox="1">
                <a:spLocks noChangeArrowheads="1"/>
              </p:cNvSpPr>
              <p:nvPr/>
            </p:nvSpPr>
            <p:spPr bwMode="auto">
              <a:xfrm>
                <a:off x="1331" y="1363"/>
                <a:ext cx="3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a:solidFill>
                      <a:srgbClr val="0000FF"/>
                    </a:solidFill>
                  </a:rPr>
                  <a:t>DNA</a:t>
                </a:r>
              </a:p>
            </p:txBody>
          </p:sp>
          <p:sp>
            <p:nvSpPr>
              <p:cNvPr id="49173" name="Text Box 39"/>
              <p:cNvSpPr txBox="1">
                <a:spLocks noChangeArrowheads="1"/>
              </p:cNvSpPr>
              <p:nvPr/>
            </p:nvSpPr>
            <p:spPr bwMode="auto">
              <a:xfrm>
                <a:off x="1692" y="1529"/>
                <a:ext cx="85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b="0">
                    <a:solidFill>
                      <a:srgbClr val="800000"/>
                    </a:solidFill>
                  </a:rPr>
                  <a:t>Transcription</a:t>
                </a:r>
              </a:p>
            </p:txBody>
          </p:sp>
          <p:sp>
            <p:nvSpPr>
              <p:cNvPr id="49174" name="Text Box 40"/>
              <p:cNvSpPr txBox="1">
                <a:spLocks noChangeArrowheads="1"/>
              </p:cNvSpPr>
              <p:nvPr/>
            </p:nvSpPr>
            <p:spPr bwMode="auto">
              <a:xfrm>
                <a:off x="3154" y="1517"/>
                <a:ext cx="74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b="0">
                    <a:solidFill>
                      <a:srgbClr val="800000"/>
                    </a:solidFill>
                  </a:rPr>
                  <a:t>Translation</a:t>
                </a:r>
              </a:p>
            </p:txBody>
          </p:sp>
          <p:sp>
            <p:nvSpPr>
              <p:cNvPr id="49175" name="Text Box 41"/>
              <p:cNvSpPr txBox="1">
                <a:spLocks noChangeArrowheads="1"/>
              </p:cNvSpPr>
              <p:nvPr/>
            </p:nvSpPr>
            <p:spPr bwMode="auto">
              <a:xfrm>
                <a:off x="742" y="1825"/>
                <a:ext cx="7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r" eaLnBrk="1" hangingPunct="1"/>
                <a:r>
                  <a:rPr lang="en-US" altLang="en-US" b="0">
                    <a:solidFill>
                      <a:srgbClr val="800000"/>
                    </a:solidFill>
                  </a:rPr>
                  <a:t>Replication</a:t>
                </a:r>
              </a:p>
            </p:txBody>
          </p:sp>
        </p:grpSp>
        <p:grpSp>
          <p:nvGrpSpPr>
            <p:cNvPr id="49163" name="Group 42"/>
            <p:cNvGrpSpPr>
              <a:grpSpLocks/>
            </p:cNvGrpSpPr>
            <p:nvPr/>
          </p:nvGrpSpPr>
          <p:grpSpPr bwMode="auto">
            <a:xfrm>
              <a:off x="831" y="810"/>
              <a:ext cx="3196" cy="327"/>
              <a:chOff x="831" y="1017"/>
              <a:chExt cx="3196" cy="327"/>
            </a:xfrm>
          </p:grpSpPr>
          <p:sp>
            <p:nvSpPr>
              <p:cNvPr id="49164" name="Text Box 43"/>
              <p:cNvSpPr txBox="1">
                <a:spLocks noChangeArrowheads="1"/>
              </p:cNvSpPr>
              <p:nvPr/>
            </p:nvSpPr>
            <p:spPr bwMode="auto">
              <a:xfrm rot="-2301070">
                <a:off x="1923" y="1017"/>
                <a:ext cx="10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b="0" i="1">
                    <a:solidFill>
                      <a:srgbClr val="006600"/>
                    </a:solidFill>
                  </a:rPr>
                  <a:t>RNA Polymerase</a:t>
                </a:r>
              </a:p>
            </p:txBody>
          </p:sp>
          <p:sp>
            <p:nvSpPr>
              <p:cNvPr id="49165" name="Text Box 44"/>
              <p:cNvSpPr txBox="1">
                <a:spLocks noChangeArrowheads="1"/>
              </p:cNvSpPr>
              <p:nvPr/>
            </p:nvSpPr>
            <p:spPr bwMode="auto">
              <a:xfrm rot="-2301070">
                <a:off x="3336" y="1132"/>
                <a:ext cx="6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b="0" i="1">
                    <a:solidFill>
                      <a:srgbClr val="006600"/>
                    </a:solidFill>
                  </a:rPr>
                  <a:t>Ribosome</a:t>
                </a:r>
              </a:p>
            </p:txBody>
          </p:sp>
          <p:sp>
            <p:nvSpPr>
              <p:cNvPr id="49166" name="Text Box 45"/>
              <p:cNvSpPr txBox="1">
                <a:spLocks noChangeArrowheads="1"/>
              </p:cNvSpPr>
              <p:nvPr/>
            </p:nvSpPr>
            <p:spPr bwMode="auto">
              <a:xfrm rot="-2301070">
                <a:off x="831" y="1026"/>
                <a:ext cx="10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b="0" i="1">
                    <a:solidFill>
                      <a:srgbClr val="006600"/>
                    </a:solidFill>
                  </a:rPr>
                  <a:t>DNA Polymerase</a:t>
                </a:r>
              </a:p>
            </p:txBody>
          </p:sp>
        </p:grpSp>
      </p:grpSp>
      <p:grpSp>
        <p:nvGrpSpPr>
          <p:cNvPr id="5" name="Group 55"/>
          <p:cNvGrpSpPr>
            <a:grpSpLocks/>
          </p:cNvGrpSpPr>
          <p:nvPr/>
        </p:nvGrpSpPr>
        <p:grpSpPr bwMode="auto">
          <a:xfrm>
            <a:off x="2351088" y="3238500"/>
            <a:ext cx="4387850" cy="2225675"/>
            <a:chOff x="1814" y="1811"/>
            <a:chExt cx="2764" cy="1402"/>
          </a:xfrm>
        </p:grpSpPr>
        <p:pic>
          <p:nvPicPr>
            <p:cNvPr id="49160" name="Picture 48" descr="chickenegg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 y="1811"/>
              <a:ext cx="2255" cy="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1" name="Picture 52" descr="p0324"/>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127" y="2109"/>
              <a:ext cx="451" cy="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6"/>
          <p:cNvGrpSpPr>
            <a:grpSpLocks/>
          </p:cNvGrpSpPr>
          <p:nvPr/>
        </p:nvGrpSpPr>
        <p:grpSpPr bwMode="auto">
          <a:xfrm>
            <a:off x="693738" y="1333500"/>
            <a:ext cx="4392612" cy="5294313"/>
            <a:chOff x="437" y="665"/>
            <a:chExt cx="2767" cy="3335"/>
          </a:xfrm>
        </p:grpSpPr>
        <p:sp>
          <p:nvSpPr>
            <p:cNvPr id="49158" name="Text Box 11"/>
            <p:cNvSpPr txBox="1">
              <a:spLocks noChangeArrowheads="1"/>
            </p:cNvSpPr>
            <p:nvPr/>
          </p:nvSpPr>
          <p:spPr bwMode="auto">
            <a:xfrm>
              <a:off x="437" y="3750"/>
              <a:ext cx="23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a:cs typeface="Arial" panose="020B0604020202020204" pitchFamily="34" charset="0"/>
                </a:rPr>
                <a:t>►</a:t>
              </a:r>
              <a:r>
                <a:rPr lang="en-US" altLang="en-US" sz="2000"/>
                <a:t>RNA has enzymatic activity</a:t>
              </a:r>
            </a:p>
          </p:txBody>
        </p:sp>
        <p:pic>
          <p:nvPicPr>
            <p:cNvPr id="49159" name="Picture 54" descr="MC900434665[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85" y="665"/>
              <a:ext cx="419"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451704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mun.ca/biology/scarr/iGen3_05-09_Figure-L.jpg"/>
          <p:cNvPicPr>
            <a:picLocks noChangeAspect="1" noChangeArrowheads="1"/>
          </p:cNvPicPr>
          <p:nvPr/>
        </p:nvPicPr>
        <p:blipFill>
          <a:blip r:embed="rId3">
            <a:extLst>
              <a:ext uri="{28A0092B-C50C-407E-A947-70E740481C1C}">
                <a14:useLocalDpi xmlns:a14="http://schemas.microsoft.com/office/drawing/2010/main" val="0"/>
              </a:ext>
            </a:extLst>
          </a:blip>
          <a:srcRect t="3661" b="7697"/>
          <a:stretch>
            <a:fillRect/>
          </a:stretch>
        </p:blipFill>
        <p:spPr bwMode="auto">
          <a:xfrm>
            <a:off x="-319088" y="701675"/>
            <a:ext cx="10145713" cy="580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extBox 3"/>
          <p:cNvSpPr txBox="1">
            <a:spLocks noChangeArrowheads="1"/>
          </p:cNvSpPr>
          <p:nvPr/>
        </p:nvSpPr>
        <p:spPr bwMode="auto">
          <a:xfrm>
            <a:off x="696503" y="46335"/>
            <a:ext cx="81145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400" dirty="0"/>
              <a:t>Transcription &amp; Translation is coupled </a:t>
            </a:r>
            <a:r>
              <a:rPr lang="en-US" altLang="en-US" sz="2400"/>
              <a:t>for prokaryotes</a:t>
            </a:r>
            <a:endParaRPr lang="en-US" altLang="en-US" sz="2400" dirty="0"/>
          </a:p>
        </p:txBody>
      </p:sp>
      <p:sp>
        <p:nvSpPr>
          <p:cNvPr id="27652" name="TextBox 4"/>
          <p:cNvSpPr txBox="1">
            <a:spLocks noChangeArrowheads="1"/>
          </p:cNvSpPr>
          <p:nvPr/>
        </p:nvSpPr>
        <p:spPr bwMode="auto">
          <a:xfrm>
            <a:off x="898525" y="5913438"/>
            <a:ext cx="1196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a:t>Bacteria</a:t>
            </a:r>
          </a:p>
        </p:txBody>
      </p:sp>
      <p:sp>
        <p:nvSpPr>
          <p:cNvPr id="27653" name="TextBox 7"/>
          <p:cNvSpPr txBox="1">
            <a:spLocks noChangeArrowheads="1"/>
          </p:cNvSpPr>
          <p:nvPr/>
        </p:nvSpPr>
        <p:spPr bwMode="auto">
          <a:xfrm>
            <a:off x="6553200" y="5973763"/>
            <a:ext cx="1425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a:t>Eukaryote</a:t>
            </a:r>
          </a:p>
        </p:txBody>
      </p:sp>
    </p:spTree>
    <p:extLst>
      <p:ext uri="{BB962C8B-B14F-4D97-AF65-F5344CB8AC3E}">
        <p14:creationId xmlns:p14="http://schemas.microsoft.com/office/powerpoint/2010/main" val="847648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4"/>
          <p:cNvSpPr txBox="1">
            <a:spLocks noChangeArrowheads="1"/>
          </p:cNvSpPr>
          <p:nvPr/>
        </p:nvSpPr>
        <p:spPr bwMode="auto">
          <a:xfrm>
            <a:off x="749300" y="111125"/>
            <a:ext cx="69135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eaLnBrk="1" hangingPunct="1"/>
            <a:r>
              <a:rPr lang="en-US" altLang="en-US" sz="2400"/>
              <a:t>Time, Space and Correlation between Transcription and Translation </a:t>
            </a:r>
          </a:p>
        </p:txBody>
      </p:sp>
      <p:grpSp>
        <p:nvGrpSpPr>
          <p:cNvPr id="2" name="Group 7"/>
          <p:cNvGrpSpPr>
            <a:grpSpLocks/>
          </p:cNvGrpSpPr>
          <p:nvPr/>
        </p:nvGrpSpPr>
        <p:grpSpPr bwMode="auto">
          <a:xfrm>
            <a:off x="1162050" y="973138"/>
            <a:ext cx="5915025" cy="6143625"/>
            <a:chOff x="271" y="705"/>
            <a:chExt cx="3090" cy="3294"/>
          </a:xfrm>
        </p:grpSpPr>
        <p:pic>
          <p:nvPicPr>
            <p:cNvPr id="53253" name="Picture 5" descr="138831_polyriboso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 y="705"/>
              <a:ext cx="3090" cy="3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Rectangle 6"/>
            <p:cNvSpPr>
              <a:spLocks noChangeArrowheads="1"/>
            </p:cNvSpPr>
            <p:nvPr/>
          </p:nvSpPr>
          <p:spPr bwMode="auto">
            <a:xfrm>
              <a:off x="312" y="3720"/>
              <a:ext cx="2184" cy="2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grpSp>
      <p:sp>
        <p:nvSpPr>
          <p:cNvPr id="6" name="Rectangle 5"/>
          <p:cNvSpPr/>
          <p:nvPr/>
        </p:nvSpPr>
        <p:spPr>
          <a:xfrm>
            <a:off x="685800" y="3429000"/>
            <a:ext cx="6527800" cy="33194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extLst>
      <p:ext uri="{BB962C8B-B14F-4D97-AF65-F5344CB8AC3E}">
        <p14:creationId xmlns:p14="http://schemas.microsoft.com/office/powerpoint/2010/main" val="3200518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6"/>
          <p:cNvSpPr txBox="1">
            <a:spLocks noChangeArrowheads="1"/>
          </p:cNvSpPr>
          <p:nvPr/>
        </p:nvSpPr>
        <p:spPr bwMode="auto">
          <a:xfrm>
            <a:off x="535543" y="550639"/>
            <a:ext cx="807291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eaLnBrk="1" hangingPunct="1"/>
            <a:r>
              <a:rPr lang="en-US" altLang="en-US" sz="4800" dirty="0">
                <a:solidFill>
                  <a:srgbClr val="C00000"/>
                </a:solidFill>
              </a:rPr>
              <a:t>Overview  of  Transcription  and  Translation</a:t>
            </a:r>
          </a:p>
        </p:txBody>
      </p:sp>
      <p:pic>
        <p:nvPicPr>
          <p:cNvPr id="3" name="Picture 2" descr="chapter 4 opener"/>
          <p:cNvPicPr>
            <a:picLocks noChangeAspect="1" noChangeArrowheads="1"/>
          </p:cNvPicPr>
          <p:nvPr/>
        </p:nvPicPr>
        <p:blipFill>
          <a:blip r:embed="rId2">
            <a:extLst>
              <a:ext uri="{28A0092B-C50C-407E-A947-70E740481C1C}">
                <a14:useLocalDpi xmlns:a14="http://schemas.microsoft.com/office/drawing/2010/main" val="0"/>
              </a:ext>
            </a:extLst>
          </a:blip>
          <a:srcRect t="17712" b="21758"/>
          <a:stretch>
            <a:fillRect/>
          </a:stretch>
        </p:blipFill>
        <p:spPr bwMode="auto">
          <a:xfrm>
            <a:off x="625475" y="2497592"/>
            <a:ext cx="7893050"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11753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719" name="Group 63"/>
          <p:cNvGraphicFramePr>
            <a:graphicFrameLocks noGrp="1"/>
          </p:cNvGraphicFramePr>
          <p:nvPr/>
        </p:nvGraphicFramePr>
        <p:xfrm>
          <a:off x="304800" y="4397375"/>
          <a:ext cx="9144000" cy="1025525"/>
        </p:xfrm>
        <a:graphic>
          <a:graphicData uri="http://schemas.openxmlformats.org/drawingml/2006/table">
            <a:tbl>
              <a:tblPr/>
              <a:tblGrid>
                <a:gridCol w="1571625">
                  <a:extLst>
                    <a:ext uri="{9D8B030D-6E8A-4147-A177-3AD203B41FA5}">
                      <a16:colId xmlns:a16="http://schemas.microsoft.com/office/drawing/2014/main" val="20000"/>
                    </a:ext>
                  </a:extLst>
                </a:gridCol>
                <a:gridCol w="7572375">
                  <a:extLst>
                    <a:ext uri="{9D8B030D-6E8A-4147-A177-3AD203B41FA5}">
                      <a16:colId xmlns:a16="http://schemas.microsoft.com/office/drawing/2014/main" val="20001"/>
                    </a:ext>
                  </a:extLst>
                </a:gridCol>
              </a:tblGrid>
              <a:tr h="658812">
                <a:tc>
                  <a:txBody>
                    <a:bodyPr/>
                    <a:lstStyle>
                      <a:lvl1pPr eaLnBrk="0" hangingPunct="0">
                        <a:spcBef>
                          <a:spcPct val="20000"/>
                        </a:spcBef>
                        <a:defRPr sz="2800">
                          <a:solidFill>
                            <a:schemeClr val="tx1"/>
                          </a:solidFill>
                          <a:latin typeface="Arial" charset="0"/>
                        </a:defRPr>
                      </a:lvl1pPr>
                      <a:lvl2pPr eaLnBrk="0" hangingPunct="0">
                        <a:spcBef>
                          <a:spcPct val="20000"/>
                        </a:spcBef>
                        <a:defRPr sz="2400">
                          <a:solidFill>
                            <a:schemeClr val="tx1"/>
                          </a:solidFill>
                          <a:latin typeface="Arial" charset="0"/>
                        </a:defRPr>
                      </a:lvl2pPr>
                      <a:lvl3pPr eaLnBrk="0" hangingPunct="0">
                        <a:spcBef>
                          <a:spcPct val="20000"/>
                        </a:spcBef>
                        <a:defRPr sz="2000">
                          <a:solidFill>
                            <a:schemeClr val="tx1"/>
                          </a:solidFill>
                          <a:latin typeface="Arial" charset="0"/>
                        </a:defRPr>
                      </a:lvl3pPr>
                      <a:lvl4pPr eaLnBrk="0" hangingPunct="0">
                        <a:spcBef>
                          <a:spcPct val="20000"/>
                        </a:spcBef>
                        <a:defRPr>
                          <a:solidFill>
                            <a:schemeClr val="tx1"/>
                          </a:solidFill>
                          <a:latin typeface="Arial" charset="0"/>
                        </a:defRPr>
                      </a:lvl4pPr>
                      <a:lvl5pPr eaLnBrk="0" hangingPunct="0">
                        <a:spcBef>
                          <a:spcPct val="20000"/>
                        </a:spcBef>
                        <a:defRPr>
                          <a:solidFill>
                            <a:schemeClr val="tx1"/>
                          </a:solidFill>
                          <a:latin typeface="Arial" charset="0"/>
                        </a:defRPr>
                      </a:lvl5pPr>
                      <a:lvl6pPr eaLnBrk="0" fontAlgn="base" hangingPunct="0">
                        <a:spcBef>
                          <a:spcPct val="20000"/>
                        </a:spcBef>
                        <a:spcAft>
                          <a:spcPct val="0"/>
                        </a:spcAft>
                        <a:defRPr>
                          <a:solidFill>
                            <a:schemeClr val="tx1"/>
                          </a:solidFill>
                          <a:latin typeface="Arial" charset="0"/>
                        </a:defRPr>
                      </a:lvl6pPr>
                      <a:lvl7pPr eaLnBrk="0" fontAlgn="base" hangingPunct="0">
                        <a:spcBef>
                          <a:spcPct val="20000"/>
                        </a:spcBef>
                        <a:spcAft>
                          <a:spcPct val="0"/>
                        </a:spcAft>
                        <a:defRPr>
                          <a:solidFill>
                            <a:schemeClr val="tx1"/>
                          </a:solidFill>
                          <a:latin typeface="Arial" charset="0"/>
                        </a:defRPr>
                      </a:lvl7pPr>
                      <a:lvl8pPr eaLnBrk="0" fontAlgn="base" hangingPunct="0">
                        <a:spcBef>
                          <a:spcPct val="20000"/>
                        </a:spcBef>
                        <a:spcAft>
                          <a:spcPct val="0"/>
                        </a:spcAft>
                        <a:defRPr>
                          <a:solidFill>
                            <a:schemeClr val="tx1"/>
                          </a:solidFill>
                          <a:latin typeface="Arial" charset="0"/>
                        </a:defRPr>
                      </a:lvl8pPr>
                      <a:lvl9pPr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66CC"/>
                          </a:solidFill>
                          <a:effectLst/>
                          <a:latin typeface="Arial" charset="0"/>
                        </a:rPr>
                        <a:t>Streptomycin</a:t>
                      </a:r>
                    </a:p>
                  </a:txBody>
                  <a:tcPr horzOverflow="overflow">
                    <a:lnL cap="flat">
                      <a:noFill/>
                    </a:lnL>
                    <a:lnR>
                      <a:noFill/>
                    </a:lnR>
                    <a:lnT cap="fla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eaLnBrk="0" hangingPunct="0">
                        <a:spcBef>
                          <a:spcPct val="20000"/>
                        </a:spcBef>
                        <a:defRPr sz="2400">
                          <a:solidFill>
                            <a:schemeClr val="tx1"/>
                          </a:solidFill>
                          <a:latin typeface="Arial" charset="0"/>
                        </a:defRPr>
                      </a:lvl2pPr>
                      <a:lvl3pPr eaLnBrk="0" hangingPunct="0">
                        <a:spcBef>
                          <a:spcPct val="20000"/>
                        </a:spcBef>
                        <a:defRPr sz="2000">
                          <a:solidFill>
                            <a:schemeClr val="tx1"/>
                          </a:solidFill>
                          <a:latin typeface="Arial" charset="0"/>
                        </a:defRPr>
                      </a:lvl3pPr>
                      <a:lvl4pPr eaLnBrk="0" hangingPunct="0">
                        <a:spcBef>
                          <a:spcPct val="20000"/>
                        </a:spcBef>
                        <a:defRPr>
                          <a:solidFill>
                            <a:schemeClr val="tx1"/>
                          </a:solidFill>
                          <a:latin typeface="Arial" charset="0"/>
                        </a:defRPr>
                      </a:lvl4pPr>
                      <a:lvl5pPr eaLnBrk="0" hangingPunct="0">
                        <a:spcBef>
                          <a:spcPct val="20000"/>
                        </a:spcBef>
                        <a:defRPr>
                          <a:solidFill>
                            <a:schemeClr val="tx1"/>
                          </a:solidFill>
                          <a:latin typeface="Arial" charset="0"/>
                        </a:defRPr>
                      </a:lvl5pPr>
                      <a:lvl6pPr eaLnBrk="0" fontAlgn="base" hangingPunct="0">
                        <a:spcBef>
                          <a:spcPct val="20000"/>
                        </a:spcBef>
                        <a:spcAft>
                          <a:spcPct val="0"/>
                        </a:spcAft>
                        <a:defRPr>
                          <a:solidFill>
                            <a:schemeClr val="tx1"/>
                          </a:solidFill>
                          <a:latin typeface="Arial" charset="0"/>
                        </a:defRPr>
                      </a:lvl6pPr>
                      <a:lvl7pPr eaLnBrk="0" fontAlgn="base" hangingPunct="0">
                        <a:spcBef>
                          <a:spcPct val="20000"/>
                        </a:spcBef>
                        <a:spcAft>
                          <a:spcPct val="0"/>
                        </a:spcAft>
                        <a:defRPr>
                          <a:solidFill>
                            <a:schemeClr val="tx1"/>
                          </a:solidFill>
                          <a:latin typeface="Arial" charset="0"/>
                        </a:defRPr>
                      </a:lvl7pPr>
                      <a:lvl8pPr eaLnBrk="0" fontAlgn="base" hangingPunct="0">
                        <a:spcBef>
                          <a:spcPct val="20000"/>
                        </a:spcBef>
                        <a:spcAft>
                          <a:spcPct val="0"/>
                        </a:spcAft>
                        <a:defRPr>
                          <a:solidFill>
                            <a:schemeClr val="tx1"/>
                          </a:solidFill>
                          <a:latin typeface="Arial" charset="0"/>
                        </a:defRPr>
                      </a:lvl8pPr>
                      <a:lvl9pPr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Arial" charset="0"/>
                        </a:rPr>
                        <a:t>Binds to the 30S ribosome,</a:t>
                      </a:r>
                      <a:r>
                        <a:rPr kumimoji="0" lang="en-US" altLang="en-US" sz="1400" b="1" i="0" u="none" strike="noStrike" cap="none" normalizeH="0" baseline="0">
                          <a:ln>
                            <a:noFill/>
                          </a:ln>
                          <a:solidFill>
                            <a:schemeClr val="tx1"/>
                          </a:solidFill>
                          <a:effectLst/>
                          <a:latin typeface="Arial" charset="0"/>
                        </a:rPr>
                        <a:t> </a:t>
                      </a:r>
                      <a:r>
                        <a:rPr kumimoji="0" lang="en-US" altLang="en-US" sz="1400" b="0" i="0" u="none" strike="noStrike" cap="none" normalizeH="0" baseline="0">
                          <a:ln>
                            <a:noFill/>
                          </a:ln>
                          <a:solidFill>
                            <a:schemeClr val="tx1"/>
                          </a:solidFill>
                          <a:effectLst/>
                          <a:latin typeface="Arial" charset="0"/>
                        </a:rPr>
                        <a:t>prevents the transition from initiation to chain-elongation</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366713">
                <a:tc>
                  <a:txBody>
                    <a:bodyPr/>
                    <a:lstStyle>
                      <a:lvl1pPr eaLnBrk="0" hangingPunct="0">
                        <a:spcBef>
                          <a:spcPct val="20000"/>
                        </a:spcBef>
                        <a:defRPr sz="2800">
                          <a:solidFill>
                            <a:schemeClr val="tx1"/>
                          </a:solidFill>
                          <a:latin typeface="Arial" charset="0"/>
                        </a:defRPr>
                      </a:lvl1pPr>
                      <a:lvl2pPr eaLnBrk="0" hangingPunct="0">
                        <a:spcBef>
                          <a:spcPct val="20000"/>
                        </a:spcBef>
                        <a:defRPr sz="2400">
                          <a:solidFill>
                            <a:schemeClr val="tx1"/>
                          </a:solidFill>
                          <a:latin typeface="Arial" charset="0"/>
                        </a:defRPr>
                      </a:lvl2pPr>
                      <a:lvl3pPr eaLnBrk="0" hangingPunct="0">
                        <a:spcBef>
                          <a:spcPct val="20000"/>
                        </a:spcBef>
                        <a:defRPr sz="2000">
                          <a:solidFill>
                            <a:schemeClr val="tx1"/>
                          </a:solidFill>
                          <a:latin typeface="Arial" charset="0"/>
                        </a:defRPr>
                      </a:lvl3pPr>
                      <a:lvl4pPr eaLnBrk="0" hangingPunct="0">
                        <a:spcBef>
                          <a:spcPct val="20000"/>
                        </a:spcBef>
                        <a:defRPr>
                          <a:solidFill>
                            <a:schemeClr val="tx1"/>
                          </a:solidFill>
                          <a:latin typeface="Arial" charset="0"/>
                        </a:defRPr>
                      </a:lvl4pPr>
                      <a:lvl5pPr eaLnBrk="0" hangingPunct="0">
                        <a:spcBef>
                          <a:spcPct val="20000"/>
                        </a:spcBef>
                        <a:defRPr>
                          <a:solidFill>
                            <a:schemeClr val="tx1"/>
                          </a:solidFill>
                          <a:latin typeface="Arial" charset="0"/>
                        </a:defRPr>
                      </a:lvl5pPr>
                      <a:lvl6pPr eaLnBrk="0" fontAlgn="base" hangingPunct="0">
                        <a:spcBef>
                          <a:spcPct val="20000"/>
                        </a:spcBef>
                        <a:spcAft>
                          <a:spcPct val="0"/>
                        </a:spcAft>
                        <a:defRPr>
                          <a:solidFill>
                            <a:schemeClr val="tx1"/>
                          </a:solidFill>
                          <a:latin typeface="Arial" charset="0"/>
                        </a:defRPr>
                      </a:lvl6pPr>
                      <a:lvl7pPr eaLnBrk="0" fontAlgn="base" hangingPunct="0">
                        <a:spcBef>
                          <a:spcPct val="20000"/>
                        </a:spcBef>
                        <a:spcAft>
                          <a:spcPct val="0"/>
                        </a:spcAft>
                        <a:defRPr>
                          <a:solidFill>
                            <a:schemeClr val="tx1"/>
                          </a:solidFill>
                          <a:latin typeface="Arial" charset="0"/>
                        </a:defRPr>
                      </a:lvl7pPr>
                      <a:lvl8pPr eaLnBrk="0" fontAlgn="base" hangingPunct="0">
                        <a:spcBef>
                          <a:spcPct val="20000"/>
                        </a:spcBef>
                        <a:spcAft>
                          <a:spcPct val="0"/>
                        </a:spcAft>
                        <a:defRPr>
                          <a:solidFill>
                            <a:schemeClr val="tx1"/>
                          </a:solidFill>
                          <a:latin typeface="Arial" charset="0"/>
                        </a:defRPr>
                      </a:lvl8pPr>
                      <a:lvl9pPr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66CC"/>
                          </a:solidFill>
                          <a:effectLst/>
                          <a:latin typeface="Arial" charset="0"/>
                        </a:rPr>
                        <a:t>Erythromycin</a:t>
                      </a:r>
                    </a:p>
                  </a:txBody>
                  <a:tcPr horzOverflow="overflow">
                    <a:lnL cap="flat">
                      <a:noFill/>
                    </a:lnL>
                    <a:lnR>
                      <a:noFill/>
                    </a:lnR>
                    <a:lnT>
                      <a:noFill/>
                    </a:lnT>
                    <a:lnB cap="flat">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eaLnBrk="0" hangingPunct="0">
                        <a:spcBef>
                          <a:spcPct val="20000"/>
                        </a:spcBef>
                        <a:defRPr sz="2400">
                          <a:solidFill>
                            <a:schemeClr val="tx1"/>
                          </a:solidFill>
                          <a:latin typeface="Arial" charset="0"/>
                        </a:defRPr>
                      </a:lvl2pPr>
                      <a:lvl3pPr eaLnBrk="0" hangingPunct="0">
                        <a:spcBef>
                          <a:spcPct val="20000"/>
                        </a:spcBef>
                        <a:defRPr sz="2000">
                          <a:solidFill>
                            <a:schemeClr val="tx1"/>
                          </a:solidFill>
                          <a:latin typeface="Arial" charset="0"/>
                        </a:defRPr>
                      </a:lvl3pPr>
                      <a:lvl4pPr eaLnBrk="0" hangingPunct="0">
                        <a:spcBef>
                          <a:spcPct val="20000"/>
                        </a:spcBef>
                        <a:defRPr>
                          <a:solidFill>
                            <a:schemeClr val="tx1"/>
                          </a:solidFill>
                          <a:latin typeface="Arial" charset="0"/>
                        </a:defRPr>
                      </a:lvl4pPr>
                      <a:lvl5pPr eaLnBrk="0" hangingPunct="0">
                        <a:spcBef>
                          <a:spcPct val="20000"/>
                        </a:spcBef>
                        <a:defRPr>
                          <a:solidFill>
                            <a:schemeClr val="tx1"/>
                          </a:solidFill>
                          <a:latin typeface="Arial" charset="0"/>
                        </a:defRPr>
                      </a:lvl5pPr>
                      <a:lvl6pPr eaLnBrk="0" fontAlgn="base" hangingPunct="0">
                        <a:spcBef>
                          <a:spcPct val="20000"/>
                        </a:spcBef>
                        <a:spcAft>
                          <a:spcPct val="0"/>
                        </a:spcAft>
                        <a:defRPr>
                          <a:solidFill>
                            <a:schemeClr val="tx1"/>
                          </a:solidFill>
                          <a:latin typeface="Arial" charset="0"/>
                        </a:defRPr>
                      </a:lvl6pPr>
                      <a:lvl7pPr eaLnBrk="0" fontAlgn="base" hangingPunct="0">
                        <a:spcBef>
                          <a:spcPct val="20000"/>
                        </a:spcBef>
                        <a:spcAft>
                          <a:spcPct val="0"/>
                        </a:spcAft>
                        <a:defRPr>
                          <a:solidFill>
                            <a:schemeClr val="tx1"/>
                          </a:solidFill>
                          <a:latin typeface="Arial" charset="0"/>
                        </a:defRPr>
                      </a:lvl7pPr>
                      <a:lvl8pPr eaLnBrk="0" fontAlgn="base" hangingPunct="0">
                        <a:spcBef>
                          <a:spcPct val="20000"/>
                        </a:spcBef>
                        <a:spcAft>
                          <a:spcPct val="0"/>
                        </a:spcAft>
                        <a:defRPr>
                          <a:solidFill>
                            <a:schemeClr val="tx1"/>
                          </a:solidFill>
                          <a:latin typeface="Arial" charset="0"/>
                        </a:defRPr>
                      </a:lvl8pPr>
                      <a:lvl9pPr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Arial" charset="0"/>
                        </a:rPr>
                        <a:t>Binds to the 50S ribosome, and blocks the translocation</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4279" name="Text Box 30"/>
          <p:cNvSpPr txBox="1">
            <a:spLocks noChangeArrowheads="1"/>
          </p:cNvSpPr>
          <p:nvPr/>
        </p:nvSpPr>
        <p:spPr bwMode="auto">
          <a:xfrm>
            <a:off x="60325" y="153988"/>
            <a:ext cx="9091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400"/>
              <a:t>Translation Machineries: Attractive Targets For Therapeutics </a:t>
            </a:r>
          </a:p>
        </p:txBody>
      </p:sp>
      <p:grpSp>
        <p:nvGrpSpPr>
          <p:cNvPr id="54280" name="Group 64"/>
          <p:cNvGrpSpPr>
            <a:grpSpLocks/>
          </p:cNvGrpSpPr>
          <p:nvPr/>
        </p:nvGrpSpPr>
        <p:grpSpPr bwMode="auto">
          <a:xfrm>
            <a:off x="282575" y="1055688"/>
            <a:ext cx="3668713" cy="2943225"/>
            <a:chOff x="178" y="665"/>
            <a:chExt cx="2311" cy="1854"/>
          </a:xfrm>
        </p:grpSpPr>
        <p:sp>
          <p:nvSpPr>
            <p:cNvPr id="54286" name="Rectangle 41"/>
            <p:cNvSpPr>
              <a:spLocks noChangeArrowheads="1"/>
            </p:cNvSpPr>
            <p:nvPr/>
          </p:nvSpPr>
          <p:spPr bwMode="auto">
            <a:xfrm>
              <a:off x="178" y="749"/>
              <a:ext cx="9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solidFill>
                    <a:srgbClr val="0066CC"/>
                  </a:solidFill>
                </a:rPr>
                <a:t>Tetracycline</a:t>
              </a:r>
            </a:p>
          </p:txBody>
        </p:sp>
        <p:grpSp>
          <p:nvGrpSpPr>
            <p:cNvPr id="54287" name="Group 48"/>
            <p:cNvGrpSpPr>
              <a:grpSpLocks/>
            </p:cNvGrpSpPr>
            <p:nvPr/>
          </p:nvGrpSpPr>
          <p:grpSpPr bwMode="auto">
            <a:xfrm>
              <a:off x="1201" y="665"/>
              <a:ext cx="1014" cy="1015"/>
              <a:chOff x="2001" y="1481"/>
              <a:chExt cx="1014" cy="1015"/>
            </a:xfrm>
          </p:grpSpPr>
          <p:pic>
            <p:nvPicPr>
              <p:cNvPr id="54290" name="Picture 46" descr="tetracycline_dos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1" y="1481"/>
                <a:ext cx="1014" cy="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91" name="Rectangle 47"/>
              <p:cNvSpPr>
                <a:spLocks noChangeArrowheads="1"/>
              </p:cNvSpPr>
              <p:nvPr/>
            </p:nvSpPr>
            <p:spPr bwMode="auto">
              <a:xfrm>
                <a:off x="2008" y="1816"/>
                <a:ext cx="992" cy="6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grpSp>
        <p:sp>
          <p:nvSpPr>
            <p:cNvPr id="54288" name="Rectangle 49"/>
            <p:cNvSpPr>
              <a:spLocks noChangeArrowheads="1"/>
            </p:cNvSpPr>
            <p:nvPr/>
          </p:nvSpPr>
          <p:spPr bwMode="auto">
            <a:xfrm>
              <a:off x="182" y="989"/>
              <a:ext cx="2307"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b="0"/>
                <a:t>Binds to the 30S ribosome, and blocks binding of aminoacyl-tRNA to the A-site</a:t>
              </a:r>
            </a:p>
          </p:txBody>
        </p:sp>
        <p:pic>
          <p:nvPicPr>
            <p:cNvPr id="54289" name="Picture 50" descr="tetracycline_clip_image004_0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 y="1385"/>
              <a:ext cx="1662"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65"/>
          <p:cNvGrpSpPr>
            <a:grpSpLocks/>
          </p:cNvGrpSpPr>
          <p:nvPr/>
        </p:nvGrpSpPr>
        <p:grpSpPr bwMode="auto">
          <a:xfrm>
            <a:off x="4333875" y="1189038"/>
            <a:ext cx="4810125" cy="3060700"/>
            <a:chOff x="2730" y="749"/>
            <a:chExt cx="3030" cy="1928"/>
          </a:xfrm>
        </p:grpSpPr>
        <p:pic>
          <p:nvPicPr>
            <p:cNvPr id="54282" name="Picture 53" descr="image0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3" y="1327"/>
              <a:ext cx="1278" cy="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3" name="Picture 55" descr="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4" y="804"/>
              <a:ext cx="1376" cy="1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4" name="Rectangle 56"/>
            <p:cNvSpPr>
              <a:spLocks noChangeArrowheads="1"/>
            </p:cNvSpPr>
            <p:nvPr/>
          </p:nvSpPr>
          <p:spPr bwMode="auto">
            <a:xfrm>
              <a:off x="2730" y="749"/>
              <a:ext cx="12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fontAlgn="t"/>
              <a:r>
                <a:rPr lang="en-US" altLang="en-US" sz="1800">
                  <a:solidFill>
                    <a:srgbClr val="0066CC"/>
                  </a:solidFill>
                </a:rPr>
                <a:t>Chloramphenicol</a:t>
              </a:r>
            </a:p>
          </p:txBody>
        </p:sp>
        <p:sp>
          <p:nvSpPr>
            <p:cNvPr id="54285" name="Rectangle 57"/>
            <p:cNvSpPr>
              <a:spLocks noChangeArrowheads="1"/>
            </p:cNvSpPr>
            <p:nvPr/>
          </p:nvSpPr>
          <p:spPr bwMode="auto">
            <a:xfrm>
              <a:off x="2746" y="944"/>
              <a:ext cx="171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fontAlgn="t"/>
              <a:r>
                <a:rPr lang="en-US" altLang="en-US" sz="1400" b="0"/>
                <a:t>Blocks the peptidyl transferase reaction on 50S ribosomes</a:t>
              </a:r>
            </a:p>
          </p:txBody>
        </p:sp>
      </p:grpSp>
    </p:spTree>
    <p:extLst>
      <p:ext uri="{BB962C8B-B14F-4D97-AF65-F5344CB8AC3E}">
        <p14:creationId xmlns:p14="http://schemas.microsoft.com/office/powerpoint/2010/main" val="4088076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07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figure 4-01"/>
          <p:cNvPicPr>
            <a:picLocks noChangeAspect="1" noChangeArrowheads="1"/>
          </p:cNvPicPr>
          <p:nvPr/>
        </p:nvPicPr>
        <p:blipFill>
          <a:blip r:embed="rId2">
            <a:extLst>
              <a:ext uri="{28A0092B-C50C-407E-A947-70E740481C1C}">
                <a14:useLocalDpi xmlns:a14="http://schemas.microsoft.com/office/drawing/2010/main" val="0"/>
              </a:ext>
            </a:extLst>
          </a:blip>
          <a:srcRect b="7820"/>
          <a:stretch>
            <a:fillRect/>
          </a:stretch>
        </p:blipFill>
        <p:spPr bwMode="auto">
          <a:xfrm>
            <a:off x="487363" y="1054100"/>
            <a:ext cx="8531225" cy="565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extBox 4"/>
          <p:cNvSpPr txBox="1">
            <a:spLocks noChangeArrowheads="1"/>
          </p:cNvSpPr>
          <p:nvPr/>
        </p:nvSpPr>
        <p:spPr bwMode="auto">
          <a:xfrm>
            <a:off x="744415" y="336741"/>
            <a:ext cx="73156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3200"/>
              <a:t>Different genetic events: </a:t>
            </a:r>
            <a:r>
              <a:rPr lang="en-US" altLang="en-US" sz="3200" dirty="0"/>
              <a:t>At a Glance</a:t>
            </a:r>
          </a:p>
        </p:txBody>
      </p:sp>
      <p:sp>
        <p:nvSpPr>
          <p:cNvPr id="4" name="Freeform 3"/>
          <p:cNvSpPr/>
          <p:nvPr/>
        </p:nvSpPr>
        <p:spPr>
          <a:xfrm>
            <a:off x="6425514" y="753762"/>
            <a:ext cx="2713056" cy="2458995"/>
          </a:xfrm>
          <a:custGeom>
            <a:avLst/>
            <a:gdLst>
              <a:gd name="connsiteX0" fmla="*/ 37070 w 2713056"/>
              <a:gd name="connsiteY0" fmla="*/ 333633 h 2458995"/>
              <a:gd name="connsiteX1" fmla="*/ 61783 w 2713056"/>
              <a:gd name="connsiteY1" fmla="*/ 556054 h 2458995"/>
              <a:gd name="connsiteX2" fmla="*/ 111210 w 2713056"/>
              <a:gd name="connsiteY2" fmla="*/ 667265 h 2458995"/>
              <a:gd name="connsiteX3" fmla="*/ 148281 w 2713056"/>
              <a:gd name="connsiteY3" fmla="*/ 691979 h 2458995"/>
              <a:gd name="connsiteX4" fmla="*/ 210064 w 2713056"/>
              <a:gd name="connsiteY4" fmla="*/ 753762 h 2458995"/>
              <a:gd name="connsiteX5" fmla="*/ 234778 w 2713056"/>
              <a:gd name="connsiteY5" fmla="*/ 790833 h 2458995"/>
              <a:gd name="connsiteX6" fmla="*/ 308918 w 2713056"/>
              <a:gd name="connsiteY6" fmla="*/ 852616 h 2458995"/>
              <a:gd name="connsiteX7" fmla="*/ 432486 w 2713056"/>
              <a:gd name="connsiteY7" fmla="*/ 976184 h 2458995"/>
              <a:gd name="connsiteX8" fmla="*/ 432486 w 2713056"/>
              <a:gd name="connsiteY8" fmla="*/ 976184 h 2458995"/>
              <a:gd name="connsiteX9" fmla="*/ 518983 w 2713056"/>
              <a:gd name="connsiteY9" fmla="*/ 1037968 h 2458995"/>
              <a:gd name="connsiteX10" fmla="*/ 691978 w 2713056"/>
              <a:gd name="connsiteY10" fmla="*/ 1136822 h 2458995"/>
              <a:gd name="connsiteX11" fmla="*/ 852616 w 2713056"/>
              <a:gd name="connsiteY11" fmla="*/ 1198606 h 2458995"/>
              <a:gd name="connsiteX12" fmla="*/ 926756 w 2713056"/>
              <a:gd name="connsiteY12" fmla="*/ 1210962 h 2458995"/>
              <a:gd name="connsiteX13" fmla="*/ 976183 w 2713056"/>
              <a:gd name="connsiteY13" fmla="*/ 1235676 h 2458995"/>
              <a:gd name="connsiteX14" fmla="*/ 1050324 w 2713056"/>
              <a:gd name="connsiteY14" fmla="*/ 1260389 h 2458995"/>
              <a:gd name="connsiteX15" fmla="*/ 1112108 w 2713056"/>
              <a:gd name="connsiteY15" fmla="*/ 1322173 h 2458995"/>
              <a:gd name="connsiteX16" fmla="*/ 1149178 w 2713056"/>
              <a:gd name="connsiteY16" fmla="*/ 1346887 h 2458995"/>
              <a:gd name="connsiteX17" fmla="*/ 1198605 w 2713056"/>
              <a:gd name="connsiteY17" fmla="*/ 1408670 h 2458995"/>
              <a:gd name="connsiteX18" fmla="*/ 1235675 w 2713056"/>
              <a:gd name="connsiteY18" fmla="*/ 1445741 h 2458995"/>
              <a:gd name="connsiteX19" fmla="*/ 1260389 w 2713056"/>
              <a:gd name="connsiteY19" fmla="*/ 1482811 h 2458995"/>
              <a:gd name="connsiteX20" fmla="*/ 1297459 w 2713056"/>
              <a:gd name="connsiteY20" fmla="*/ 1495168 h 2458995"/>
              <a:gd name="connsiteX21" fmla="*/ 1334529 w 2713056"/>
              <a:gd name="connsiteY21" fmla="*/ 1532238 h 2458995"/>
              <a:gd name="connsiteX22" fmla="*/ 1359243 w 2713056"/>
              <a:gd name="connsiteY22" fmla="*/ 1569308 h 2458995"/>
              <a:gd name="connsiteX23" fmla="*/ 1396313 w 2713056"/>
              <a:gd name="connsiteY23" fmla="*/ 1594022 h 2458995"/>
              <a:gd name="connsiteX24" fmla="*/ 1458097 w 2713056"/>
              <a:gd name="connsiteY24" fmla="*/ 1668162 h 2458995"/>
              <a:gd name="connsiteX25" fmla="*/ 1482810 w 2713056"/>
              <a:gd name="connsiteY25" fmla="*/ 1705233 h 2458995"/>
              <a:gd name="connsiteX26" fmla="*/ 1519881 w 2713056"/>
              <a:gd name="connsiteY26" fmla="*/ 1742303 h 2458995"/>
              <a:gd name="connsiteX27" fmla="*/ 1569308 w 2713056"/>
              <a:gd name="connsiteY27" fmla="*/ 1816443 h 2458995"/>
              <a:gd name="connsiteX28" fmla="*/ 1618735 w 2713056"/>
              <a:gd name="connsiteY28" fmla="*/ 1890584 h 2458995"/>
              <a:gd name="connsiteX29" fmla="*/ 1668162 w 2713056"/>
              <a:gd name="connsiteY29" fmla="*/ 1964724 h 2458995"/>
              <a:gd name="connsiteX30" fmla="*/ 1705232 w 2713056"/>
              <a:gd name="connsiteY30" fmla="*/ 2001795 h 2458995"/>
              <a:gd name="connsiteX31" fmla="*/ 1754659 w 2713056"/>
              <a:gd name="connsiteY31" fmla="*/ 2075935 h 2458995"/>
              <a:gd name="connsiteX32" fmla="*/ 1779372 w 2713056"/>
              <a:gd name="connsiteY32" fmla="*/ 2113006 h 2458995"/>
              <a:gd name="connsiteX33" fmla="*/ 1816443 w 2713056"/>
              <a:gd name="connsiteY33" fmla="*/ 2150076 h 2458995"/>
              <a:gd name="connsiteX34" fmla="*/ 1841156 w 2713056"/>
              <a:gd name="connsiteY34" fmla="*/ 2187146 h 2458995"/>
              <a:gd name="connsiteX35" fmla="*/ 1927654 w 2713056"/>
              <a:gd name="connsiteY35" fmla="*/ 2261287 h 2458995"/>
              <a:gd name="connsiteX36" fmla="*/ 1964724 w 2713056"/>
              <a:gd name="connsiteY36" fmla="*/ 2273643 h 2458995"/>
              <a:gd name="connsiteX37" fmla="*/ 2014151 w 2713056"/>
              <a:gd name="connsiteY37" fmla="*/ 2347784 h 2458995"/>
              <a:gd name="connsiteX38" fmla="*/ 2051221 w 2713056"/>
              <a:gd name="connsiteY38" fmla="*/ 2372497 h 2458995"/>
              <a:gd name="connsiteX39" fmla="*/ 2088291 w 2713056"/>
              <a:gd name="connsiteY39" fmla="*/ 2409568 h 2458995"/>
              <a:gd name="connsiteX40" fmla="*/ 2137718 w 2713056"/>
              <a:gd name="connsiteY40" fmla="*/ 2434281 h 2458995"/>
              <a:gd name="connsiteX41" fmla="*/ 2224216 w 2713056"/>
              <a:gd name="connsiteY41" fmla="*/ 2458995 h 2458995"/>
              <a:gd name="connsiteX42" fmla="*/ 2409567 w 2713056"/>
              <a:gd name="connsiteY42" fmla="*/ 2446638 h 2458995"/>
              <a:gd name="connsiteX43" fmla="*/ 2483708 w 2713056"/>
              <a:gd name="connsiteY43" fmla="*/ 2421924 h 2458995"/>
              <a:gd name="connsiteX44" fmla="*/ 2520778 w 2713056"/>
              <a:gd name="connsiteY44" fmla="*/ 2409568 h 2458995"/>
              <a:gd name="connsiteX45" fmla="*/ 2545491 w 2713056"/>
              <a:gd name="connsiteY45" fmla="*/ 2372497 h 2458995"/>
              <a:gd name="connsiteX46" fmla="*/ 2582562 w 2713056"/>
              <a:gd name="connsiteY46" fmla="*/ 2347784 h 2458995"/>
              <a:gd name="connsiteX47" fmla="*/ 2594918 w 2713056"/>
              <a:gd name="connsiteY47" fmla="*/ 2310714 h 2458995"/>
              <a:gd name="connsiteX48" fmla="*/ 2631989 w 2713056"/>
              <a:gd name="connsiteY48" fmla="*/ 2273643 h 2458995"/>
              <a:gd name="connsiteX49" fmla="*/ 2644345 w 2713056"/>
              <a:gd name="connsiteY49" fmla="*/ 2236573 h 2458995"/>
              <a:gd name="connsiteX50" fmla="*/ 2669059 w 2713056"/>
              <a:gd name="connsiteY50" fmla="*/ 2199503 h 2458995"/>
              <a:gd name="connsiteX51" fmla="*/ 2681416 w 2713056"/>
              <a:gd name="connsiteY51" fmla="*/ 1952368 h 2458995"/>
              <a:gd name="connsiteX52" fmla="*/ 2706129 w 2713056"/>
              <a:gd name="connsiteY52" fmla="*/ 1878227 h 2458995"/>
              <a:gd name="connsiteX53" fmla="*/ 2669059 w 2713056"/>
              <a:gd name="connsiteY53" fmla="*/ 1408670 h 2458995"/>
              <a:gd name="connsiteX54" fmla="*/ 2644345 w 2713056"/>
              <a:gd name="connsiteY54" fmla="*/ 1371600 h 2458995"/>
              <a:gd name="connsiteX55" fmla="*/ 2619632 w 2713056"/>
              <a:gd name="connsiteY55" fmla="*/ 1297460 h 2458995"/>
              <a:gd name="connsiteX56" fmla="*/ 2594918 w 2713056"/>
              <a:gd name="connsiteY56" fmla="*/ 1124465 h 2458995"/>
              <a:gd name="connsiteX57" fmla="*/ 2582562 w 2713056"/>
              <a:gd name="connsiteY57" fmla="*/ 1087395 h 2458995"/>
              <a:gd name="connsiteX58" fmla="*/ 2570205 w 2713056"/>
              <a:gd name="connsiteY58" fmla="*/ 1025611 h 2458995"/>
              <a:gd name="connsiteX59" fmla="*/ 2533135 w 2713056"/>
              <a:gd name="connsiteY59" fmla="*/ 914400 h 2458995"/>
              <a:gd name="connsiteX60" fmla="*/ 2520778 w 2713056"/>
              <a:gd name="connsiteY60" fmla="*/ 877330 h 2458995"/>
              <a:gd name="connsiteX61" fmla="*/ 2483708 w 2713056"/>
              <a:gd name="connsiteY61" fmla="*/ 778476 h 2458995"/>
              <a:gd name="connsiteX62" fmla="*/ 2434281 w 2713056"/>
              <a:gd name="connsiteY62" fmla="*/ 667265 h 2458995"/>
              <a:gd name="connsiteX63" fmla="*/ 2397210 w 2713056"/>
              <a:gd name="connsiteY63" fmla="*/ 630195 h 2458995"/>
              <a:gd name="connsiteX64" fmla="*/ 2384854 w 2713056"/>
              <a:gd name="connsiteY64" fmla="*/ 580768 h 2458995"/>
              <a:gd name="connsiteX65" fmla="*/ 2261286 w 2713056"/>
              <a:gd name="connsiteY65" fmla="*/ 481914 h 2458995"/>
              <a:gd name="connsiteX66" fmla="*/ 2199502 w 2713056"/>
              <a:gd name="connsiteY66" fmla="*/ 420130 h 2458995"/>
              <a:gd name="connsiteX67" fmla="*/ 2162432 w 2713056"/>
              <a:gd name="connsiteY67" fmla="*/ 383060 h 2458995"/>
              <a:gd name="connsiteX68" fmla="*/ 2088291 w 2713056"/>
              <a:gd name="connsiteY68" fmla="*/ 333633 h 2458995"/>
              <a:gd name="connsiteX69" fmla="*/ 2014151 w 2713056"/>
              <a:gd name="connsiteY69" fmla="*/ 271849 h 2458995"/>
              <a:gd name="connsiteX70" fmla="*/ 1915297 w 2713056"/>
              <a:gd name="connsiteY70" fmla="*/ 197708 h 2458995"/>
              <a:gd name="connsiteX71" fmla="*/ 1878227 w 2713056"/>
              <a:gd name="connsiteY71" fmla="*/ 185352 h 2458995"/>
              <a:gd name="connsiteX72" fmla="*/ 1828800 w 2713056"/>
              <a:gd name="connsiteY72" fmla="*/ 148281 h 2458995"/>
              <a:gd name="connsiteX73" fmla="*/ 1791729 w 2713056"/>
              <a:gd name="connsiteY73" fmla="*/ 111211 h 2458995"/>
              <a:gd name="connsiteX74" fmla="*/ 1692875 w 2713056"/>
              <a:gd name="connsiteY74" fmla="*/ 74141 h 2458995"/>
              <a:gd name="connsiteX75" fmla="*/ 1643448 w 2713056"/>
              <a:gd name="connsiteY75" fmla="*/ 37070 h 2458995"/>
              <a:gd name="connsiteX76" fmla="*/ 1458097 w 2713056"/>
              <a:gd name="connsiteY76" fmla="*/ 0 h 2458995"/>
              <a:gd name="connsiteX77" fmla="*/ 1149178 w 2713056"/>
              <a:gd name="connsiteY77" fmla="*/ 12357 h 2458995"/>
              <a:gd name="connsiteX78" fmla="*/ 976183 w 2713056"/>
              <a:gd name="connsiteY78" fmla="*/ 37070 h 2458995"/>
              <a:gd name="connsiteX79" fmla="*/ 926756 w 2713056"/>
              <a:gd name="connsiteY79" fmla="*/ 61784 h 2458995"/>
              <a:gd name="connsiteX80" fmla="*/ 852616 w 2713056"/>
              <a:gd name="connsiteY80" fmla="*/ 74141 h 2458995"/>
              <a:gd name="connsiteX81" fmla="*/ 815545 w 2713056"/>
              <a:gd name="connsiteY81" fmla="*/ 86497 h 2458995"/>
              <a:gd name="connsiteX82" fmla="*/ 741405 w 2713056"/>
              <a:gd name="connsiteY82" fmla="*/ 135924 h 2458995"/>
              <a:gd name="connsiteX83" fmla="*/ 704335 w 2713056"/>
              <a:gd name="connsiteY83" fmla="*/ 148281 h 2458995"/>
              <a:gd name="connsiteX84" fmla="*/ 667264 w 2713056"/>
              <a:gd name="connsiteY84" fmla="*/ 172995 h 2458995"/>
              <a:gd name="connsiteX85" fmla="*/ 568410 w 2713056"/>
              <a:gd name="connsiteY85" fmla="*/ 197708 h 2458995"/>
              <a:gd name="connsiteX86" fmla="*/ 494270 w 2713056"/>
              <a:gd name="connsiteY86" fmla="*/ 222422 h 2458995"/>
              <a:gd name="connsiteX87" fmla="*/ 321275 w 2713056"/>
              <a:gd name="connsiteY87" fmla="*/ 234779 h 2458995"/>
              <a:gd name="connsiteX88" fmla="*/ 247135 w 2713056"/>
              <a:gd name="connsiteY88" fmla="*/ 247135 h 2458995"/>
              <a:gd name="connsiteX89" fmla="*/ 210064 w 2713056"/>
              <a:gd name="connsiteY89" fmla="*/ 259492 h 2458995"/>
              <a:gd name="connsiteX90" fmla="*/ 74140 w 2713056"/>
              <a:gd name="connsiteY90" fmla="*/ 296562 h 2458995"/>
              <a:gd name="connsiteX91" fmla="*/ 37070 w 2713056"/>
              <a:gd name="connsiteY91" fmla="*/ 308919 h 2458995"/>
              <a:gd name="connsiteX92" fmla="*/ 0 w 2713056"/>
              <a:gd name="connsiteY92" fmla="*/ 333633 h 2458995"/>
              <a:gd name="connsiteX93" fmla="*/ 37070 w 2713056"/>
              <a:gd name="connsiteY93" fmla="*/ 395416 h 2458995"/>
              <a:gd name="connsiteX94" fmla="*/ 49427 w 2713056"/>
              <a:gd name="connsiteY94" fmla="*/ 432487 h 245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713056" h="2458995">
                <a:moveTo>
                  <a:pt x="37070" y="333633"/>
                </a:moveTo>
                <a:cubicBezTo>
                  <a:pt x="45023" y="444975"/>
                  <a:pt x="37056" y="473628"/>
                  <a:pt x="61783" y="556054"/>
                </a:cubicBezTo>
                <a:cubicBezTo>
                  <a:pt x="72270" y="591010"/>
                  <a:pt x="82835" y="638890"/>
                  <a:pt x="111210" y="667265"/>
                </a:cubicBezTo>
                <a:cubicBezTo>
                  <a:pt x="121711" y="677766"/>
                  <a:pt x="135924" y="683741"/>
                  <a:pt x="148281" y="691979"/>
                </a:cubicBezTo>
                <a:cubicBezTo>
                  <a:pt x="214182" y="790832"/>
                  <a:pt x="127687" y="671385"/>
                  <a:pt x="210064" y="753762"/>
                </a:cubicBezTo>
                <a:cubicBezTo>
                  <a:pt x="220565" y="764263"/>
                  <a:pt x="225270" y="779424"/>
                  <a:pt x="234778" y="790833"/>
                </a:cubicBezTo>
                <a:cubicBezTo>
                  <a:pt x="264510" y="826512"/>
                  <a:pt x="272468" y="828316"/>
                  <a:pt x="308918" y="852616"/>
                </a:cubicBezTo>
                <a:cubicBezTo>
                  <a:pt x="374821" y="951471"/>
                  <a:pt x="333631" y="910281"/>
                  <a:pt x="432486" y="976184"/>
                </a:cubicBezTo>
                <a:lnTo>
                  <a:pt x="432486" y="976184"/>
                </a:lnTo>
                <a:cubicBezTo>
                  <a:pt x="479746" y="1039197"/>
                  <a:pt x="449576" y="1020616"/>
                  <a:pt x="518983" y="1037968"/>
                </a:cubicBezTo>
                <a:cubicBezTo>
                  <a:pt x="623775" y="1107829"/>
                  <a:pt x="566560" y="1074114"/>
                  <a:pt x="691978" y="1136822"/>
                </a:cubicBezTo>
                <a:cubicBezTo>
                  <a:pt x="746020" y="1163843"/>
                  <a:pt x="788281" y="1187884"/>
                  <a:pt x="852616" y="1198606"/>
                </a:cubicBezTo>
                <a:lnTo>
                  <a:pt x="926756" y="1210962"/>
                </a:lnTo>
                <a:cubicBezTo>
                  <a:pt x="943232" y="1219200"/>
                  <a:pt x="959080" y="1228835"/>
                  <a:pt x="976183" y="1235676"/>
                </a:cubicBezTo>
                <a:cubicBezTo>
                  <a:pt x="1000370" y="1245351"/>
                  <a:pt x="1050324" y="1260389"/>
                  <a:pt x="1050324" y="1260389"/>
                </a:cubicBezTo>
                <a:cubicBezTo>
                  <a:pt x="1149177" y="1326293"/>
                  <a:pt x="1029729" y="1239794"/>
                  <a:pt x="1112108" y="1322173"/>
                </a:cubicBezTo>
                <a:cubicBezTo>
                  <a:pt x="1122609" y="1332674"/>
                  <a:pt x="1136821" y="1338649"/>
                  <a:pt x="1149178" y="1346887"/>
                </a:cubicBezTo>
                <a:cubicBezTo>
                  <a:pt x="1169464" y="1407743"/>
                  <a:pt x="1147012" y="1365675"/>
                  <a:pt x="1198605" y="1408670"/>
                </a:cubicBezTo>
                <a:cubicBezTo>
                  <a:pt x="1212030" y="1419857"/>
                  <a:pt x="1224488" y="1432316"/>
                  <a:pt x="1235675" y="1445741"/>
                </a:cubicBezTo>
                <a:cubicBezTo>
                  <a:pt x="1245182" y="1457150"/>
                  <a:pt x="1248792" y="1473534"/>
                  <a:pt x="1260389" y="1482811"/>
                </a:cubicBezTo>
                <a:cubicBezTo>
                  <a:pt x="1270560" y="1490948"/>
                  <a:pt x="1285102" y="1491049"/>
                  <a:pt x="1297459" y="1495168"/>
                </a:cubicBezTo>
                <a:cubicBezTo>
                  <a:pt x="1309816" y="1507525"/>
                  <a:pt x="1323342" y="1518813"/>
                  <a:pt x="1334529" y="1532238"/>
                </a:cubicBezTo>
                <a:cubicBezTo>
                  <a:pt x="1344036" y="1543647"/>
                  <a:pt x="1348742" y="1558807"/>
                  <a:pt x="1359243" y="1569308"/>
                </a:cubicBezTo>
                <a:cubicBezTo>
                  <a:pt x="1369744" y="1579809"/>
                  <a:pt x="1383956" y="1585784"/>
                  <a:pt x="1396313" y="1594022"/>
                </a:cubicBezTo>
                <a:cubicBezTo>
                  <a:pt x="1457681" y="1686072"/>
                  <a:pt x="1378801" y="1573005"/>
                  <a:pt x="1458097" y="1668162"/>
                </a:cubicBezTo>
                <a:cubicBezTo>
                  <a:pt x="1467604" y="1679571"/>
                  <a:pt x="1473303" y="1693824"/>
                  <a:pt x="1482810" y="1705233"/>
                </a:cubicBezTo>
                <a:cubicBezTo>
                  <a:pt x="1493997" y="1718658"/>
                  <a:pt x="1509152" y="1728509"/>
                  <a:pt x="1519881" y="1742303"/>
                </a:cubicBezTo>
                <a:cubicBezTo>
                  <a:pt x="1538116" y="1765748"/>
                  <a:pt x="1552833" y="1791730"/>
                  <a:pt x="1569308" y="1816443"/>
                </a:cubicBezTo>
                <a:lnTo>
                  <a:pt x="1618735" y="1890584"/>
                </a:lnTo>
                <a:cubicBezTo>
                  <a:pt x="1618738" y="1890589"/>
                  <a:pt x="1668158" y="1964720"/>
                  <a:pt x="1668162" y="1964724"/>
                </a:cubicBezTo>
                <a:cubicBezTo>
                  <a:pt x="1680519" y="1977081"/>
                  <a:pt x="1694503" y="1988001"/>
                  <a:pt x="1705232" y="2001795"/>
                </a:cubicBezTo>
                <a:cubicBezTo>
                  <a:pt x="1723467" y="2025240"/>
                  <a:pt x="1738184" y="2051222"/>
                  <a:pt x="1754659" y="2075935"/>
                </a:cubicBezTo>
                <a:cubicBezTo>
                  <a:pt x="1762897" y="2088292"/>
                  <a:pt x="1768871" y="2102505"/>
                  <a:pt x="1779372" y="2113006"/>
                </a:cubicBezTo>
                <a:cubicBezTo>
                  <a:pt x="1791729" y="2125363"/>
                  <a:pt x="1805256" y="2136651"/>
                  <a:pt x="1816443" y="2150076"/>
                </a:cubicBezTo>
                <a:cubicBezTo>
                  <a:pt x="1825950" y="2161485"/>
                  <a:pt x="1831649" y="2175737"/>
                  <a:pt x="1841156" y="2187146"/>
                </a:cubicBezTo>
                <a:cubicBezTo>
                  <a:pt x="1861073" y="2211046"/>
                  <a:pt x="1901626" y="2246414"/>
                  <a:pt x="1927654" y="2261287"/>
                </a:cubicBezTo>
                <a:cubicBezTo>
                  <a:pt x="1938963" y="2267749"/>
                  <a:pt x="1952367" y="2269524"/>
                  <a:pt x="1964724" y="2273643"/>
                </a:cubicBezTo>
                <a:cubicBezTo>
                  <a:pt x="1981200" y="2298357"/>
                  <a:pt x="1989437" y="2331308"/>
                  <a:pt x="2014151" y="2347784"/>
                </a:cubicBezTo>
                <a:cubicBezTo>
                  <a:pt x="2026508" y="2356022"/>
                  <a:pt x="2039812" y="2362990"/>
                  <a:pt x="2051221" y="2372497"/>
                </a:cubicBezTo>
                <a:cubicBezTo>
                  <a:pt x="2064646" y="2383684"/>
                  <a:pt x="2074071" y="2399411"/>
                  <a:pt x="2088291" y="2409568"/>
                </a:cubicBezTo>
                <a:cubicBezTo>
                  <a:pt x="2103280" y="2420275"/>
                  <a:pt x="2120787" y="2427025"/>
                  <a:pt x="2137718" y="2434281"/>
                </a:cubicBezTo>
                <a:cubicBezTo>
                  <a:pt x="2162536" y="2444917"/>
                  <a:pt x="2199134" y="2452724"/>
                  <a:pt x="2224216" y="2458995"/>
                </a:cubicBezTo>
                <a:cubicBezTo>
                  <a:pt x="2286000" y="2454876"/>
                  <a:pt x="2348269" y="2455395"/>
                  <a:pt x="2409567" y="2446638"/>
                </a:cubicBezTo>
                <a:cubicBezTo>
                  <a:pt x="2435356" y="2442954"/>
                  <a:pt x="2458994" y="2430162"/>
                  <a:pt x="2483708" y="2421924"/>
                </a:cubicBezTo>
                <a:lnTo>
                  <a:pt x="2520778" y="2409568"/>
                </a:lnTo>
                <a:cubicBezTo>
                  <a:pt x="2529016" y="2397211"/>
                  <a:pt x="2534990" y="2382998"/>
                  <a:pt x="2545491" y="2372497"/>
                </a:cubicBezTo>
                <a:cubicBezTo>
                  <a:pt x="2555992" y="2361996"/>
                  <a:pt x="2573285" y="2359381"/>
                  <a:pt x="2582562" y="2347784"/>
                </a:cubicBezTo>
                <a:cubicBezTo>
                  <a:pt x="2590699" y="2337613"/>
                  <a:pt x="2587693" y="2321551"/>
                  <a:pt x="2594918" y="2310714"/>
                </a:cubicBezTo>
                <a:cubicBezTo>
                  <a:pt x="2604612" y="2296174"/>
                  <a:pt x="2619632" y="2286000"/>
                  <a:pt x="2631989" y="2273643"/>
                </a:cubicBezTo>
                <a:cubicBezTo>
                  <a:pt x="2636108" y="2261286"/>
                  <a:pt x="2638520" y="2248223"/>
                  <a:pt x="2644345" y="2236573"/>
                </a:cubicBezTo>
                <a:cubicBezTo>
                  <a:pt x="2650987" y="2223290"/>
                  <a:pt x="2667138" y="2214229"/>
                  <a:pt x="2669059" y="2199503"/>
                </a:cubicBezTo>
                <a:cubicBezTo>
                  <a:pt x="2679727" y="2117715"/>
                  <a:pt x="2671962" y="2034306"/>
                  <a:pt x="2681416" y="1952368"/>
                </a:cubicBezTo>
                <a:cubicBezTo>
                  <a:pt x="2684402" y="1926489"/>
                  <a:pt x="2706129" y="1878227"/>
                  <a:pt x="2706129" y="1878227"/>
                </a:cubicBezTo>
                <a:cubicBezTo>
                  <a:pt x="2701471" y="1747798"/>
                  <a:pt x="2713056" y="1551660"/>
                  <a:pt x="2669059" y="1408670"/>
                </a:cubicBezTo>
                <a:cubicBezTo>
                  <a:pt x="2664692" y="1394476"/>
                  <a:pt x="2652583" y="1383957"/>
                  <a:pt x="2644345" y="1371600"/>
                </a:cubicBezTo>
                <a:cubicBezTo>
                  <a:pt x="2636107" y="1346887"/>
                  <a:pt x="2622509" y="1323351"/>
                  <a:pt x="2619632" y="1297460"/>
                </a:cubicBezTo>
                <a:cubicBezTo>
                  <a:pt x="2611942" y="1228251"/>
                  <a:pt x="2610656" y="1187418"/>
                  <a:pt x="2594918" y="1124465"/>
                </a:cubicBezTo>
                <a:cubicBezTo>
                  <a:pt x="2591759" y="1111829"/>
                  <a:pt x="2585721" y="1100031"/>
                  <a:pt x="2582562" y="1087395"/>
                </a:cubicBezTo>
                <a:cubicBezTo>
                  <a:pt x="2577468" y="1067020"/>
                  <a:pt x="2575975" y="1045805"/>
                  <a:pt x="2570205" y="1025611"/>
                </a:cubicBezTo>
                <a:cubicBezTo>
                  <a:pt x="2559470" y="988039"/>
                  <a:pt x="2545492" y="951470"/>
                  <a:pt x="2533135" y="914400"/>
                </a:cubicBezTo>
                <a:cubicBezTo>
                  <a:pt x="2529016" y="902043"/>
                  <a:pt x="2523332" y="890102"/>
                  <a:pt x="2520778" y="877330"/>
                </a:cubicBezTo>
                <a:cubicBezTo>
                  <a:pt x="2496938" y="758130"/>
                  <a:pt x="2526131" y="863323"/>
                  <a:pt x="2483708" y="778476"/>
                </a:cubicBezTo>
                <a:cubicBezTo>
                  <a:pt x="2467566" y="746191"/>
                  <a:pt x="2456114" y="697831"/>
                  <a:pt x="2434281" y="667265"/>
                </a:cubicBezTo>
                <a:cubicBezTo>
                  <a:pt x="2424124" y="653045"/>
                  <a:pt x="2409567" y="642552"/>
                  <a:pt x="2397210" y="630195"/>
                </a:cubicBezTo>
                <a:cubicBezTo>
                  <a:pt x="2393091" y="613719"/>
                  <a:pt x="2394593" y="594681"/>
                  <a:pt x="2384854" y="580768"/>
                </a:cubicBezTo>
                <a:cubicBezTo>
                  <a:pt x="2337918" y="513717"/>
                  <a:pt x="2320771" y="511656"/>
                  <a:pt x="2261286" y="481914"/>
                </a:cubicBezTo>
                <a:cubicBezTo>
                  <a:pt x="2215977" y="413950"/>
                  <a:pt x="2261286" y="471616"/>
                  <a:pt x="2199502" y="420130"/>
                </a:cubicBezTo>
                <a:cubicBezTo>
                  <a:pt x="2186077" y="408943"/>
                  <a:pt x="2176226" y="393789"/>
                  <a:pt x="2162432" y="383060"/>
                </a:cubicBezTo>
                <a:cubicBezTo>
                  <a:pt x="2138987" y="364825"/>
                  <a:pt x="2109293" y="354636"/>
                  <a:pt x="2088291" y="333633"/>
                </a:cubicBezTo>
                <a:cubicBezTo>
                  <a:pt x="2020478" y="265818"/>
                  <a:pt x="2082963" y="323458"/>
                  <a:pt x="2014151" y="271849"/>
                </a:cubicBezTo>
                <a:cubicBezTo>
                  <a:pt x="1995972" y="258215"/>
                  <a:pt x="1943228" y="211673"/>
                  <a:pt x="1915297" y="197708"/>
                </a:cubicBezTo>
                <a:cubicBezTo>
                  <a:pt x="1903647" y="191883"/>
                  <a:pt x="1890584" y="189471"/>
                  <a:pt x="1878227" y="185352"/>
                </a:cubicBezTo>
                <a:cubicBezTo>
                  <a:pt x="1861751" y="172995"/>
                  <a:pt x="1844437" y="161684"/>
                  <a:pt x="1828800" y="148281"/>
                </a:cubicBezTo>
                <a:cubicBezTo>
                  <a:pt x="1815532" y="136908"/>
                  <a:pt x="1805949" y="121368"/>
                  <a:pt x="1791729" y="111211"/>
                </a:cubicBezTo>
                <a:cubicBezTo>
                  <a:pt x="1756933" y="86357"/>
                  <a:pt x="1732680" y="84092"/>
                  <a:pt x="1692875" y="74141"/>
                </a:cubicBezTo>
                <a:cubicBezTo>
                  <a:pt x="1676399" y="61784"/>
                  <a:pt x="1661868" y="46280"/>
                  <a:pt x="1643448" y="37070"/>
                </a:cubicBezTo>
                <a:cubicBezTo>
                  <a:pt x="1580865" y="5778"/>
                  <a:pt x="1527988" y="7766"/>
                  <a:pt x="1458097" y="0"/>
                </a:cubicBezTo>
                <a:cubicBezTo>
                  <a:pt x="1355124" y="4119"/>
                  <a:pt x="1251930" y="4453"/>
                  <a:pt x="1149178" y="12357"/>
                </a:cubicBezTo>
                <a:cubicBezTo>
                  <a:pt x="1091099" y="16825"/>
                  <a:pt x="976183" y="37070"/>
                  <a:pt x="976183" y="37070"/>
                </a:cubicBezTo>
                <a:cubicBezTo>
                  <a:pt x="959707" y="45308"/>
                  <a:pt x="944400" y="56491"/>
                  <a:pt x="926756" y="61784"/>
                </a:cubicBezTo>
                <a:cubicBezTo>
                  <a:pt x="902758" y="68983"/>
                  <a:pt x="877074" y="68706"/>
                  <a:pt x="852616" y="74141"/>
                </a:cubicBezTo>
                <a:cubicBezTo>
                  <a:pt x="839901" y="76967"/>
                  <a:pt x="827902" y="82378"/>
                  <a:pt x="815545" y="86497"/>
                </a:cubicBezTo>
                <a:cubicBezTo>
                  <a:pt x="790832" y="102973"/>
                  <a:pt x="769583" y="126531"/>
                  <a:pt x="741405" y="135924"/>
                </a:cubicBezTo>
                <a:cubicBezTo>
                  <a:pt x="729048" y="140043"/>
                  <a:pt x="715985" y="142456"/>
                  <a:pt x="704335" y="148281"/>
                </a:cubicBezTo>
                <a:cubicBezTo>
                  <a:pt x="691052" y="154923"/>
                  <a:pt x="681221" y="167920"/>
                  <a:pt x="667264" y="172995"/>
                </a:cubicBezTo>
                <a:cubicBezTo>
                  <a:pt x="635344" y="184602"/>
                  <a:pt x="600632" y="186967"/>
                  <a:pt x="568410" y="197708"/>
                </a:cubicBezTo>
                <a:cubicBezTo>
                  <a:pt x="543697" y="205946"/>
                  <a:pt x="520254" y="220566"/>
                  <a:pt x="494270" y="222422"/>
                </a:cubicBezTo>
                <a:lnTo>
                  <a:pt x="321275" y="234779"/>
                </a:lnTo>
                <a:cubicBezTo>
                  <a:pt x="296562" y="238898"/>
                  <a:pt x="271593" y="241700"/>
                  <a:pt x="247135" y="247135"/>
                </a:cubicBezTo>
                <a:cubicBezTo>
                  <a:pt x="234420" y="249961"/>
                  <a:pt x="222701" y="256333"/>
                  <a:pt x="210064" y="259492"/>
                </a:cubicBezTo>
                <a:cubicBezTo>
                  <a:pt x="70342" y="294423"/>
                  <a:pt x="233194" y="243544"/>
                  <a:pt x="74140" y="296562"/>
                </a:cubicBezTo>
                <a:cubicBezTo>
                  <a:pt x="61783" y="300681"/>
                  <a:pt x="47907" y="301694"/>
                  <a:pt x="37070" y="308919"/>
                </a:cubicBezTo>
                <a:lnTo>
                  <a:pt x="0" y="333633"/>
                </a:lnTo>
                <a:cubicBezTo>
                  <a:pt x="16040" y="381755"/>
                  <a:pt x="3146" y="361493"/>
                  <a:pt x="37070" y="395416"/>
                </a:cubicBezTo>
                <a:lnTo>
                  <a:pt x="49427" y="432487"/>
                </a:lnTo>
              </a:path>
            </a:pathLst>
          </a:cu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541862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4"/>
          <p:cNvSpPr txBox="1">
            <a:spLocks noChangeArrowheads="1"/>
          </p:cNvSpPr>
          <p:nvPr/>
        </p:nvSpPr>
        <p:spPr bwMode="auto">
          <a:xfrm>
            <a:off x="1912938" y="200025"/>
            <a:ext cx="5524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3200"/>
              <a:t>Suggested Textbook…</a:t>
            </a:r>
          </a:p>
        </p:txBody>
      </p:sp>
      <p:grpSp>
        <p:nvGrpSpPr>
          <p:cNvPr id="55299" name="Group 18"/>
          <p:cNvGrpSpPr>
            <a:grpSpLocks/>
          </p:cNvGrpSpPr>
          <p:nvPr/>
        </p:nvGrpSpPr>
        <p:grpSpPr bwMode="auto">
          <a:xfrm>
            <a:off x="669925" y="1616075"/>
            <a:ext cx="2809875" cy="3987800"/>
            <a:chOff x="187" y="415"/>
            <a:chExt cx="1091" cy="1564"/>
          </a:xfrm>
        </p:grpSpPr>
        <p:pic>
          <p:nvPicPr>
            <p:cNvPr id="55308" name="Picture 6" descr="9832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 y="415"/>
              <a:ext cx="1091"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9" name="Text Box 9"/>
            <p:cNvSpPr txBox="1">
              <a:spLocks noChangeArrowheads="1"/>
            </p:cNvSpPr>
            <p:nvPr/>
          </p:nvSpPr>
          <p:spPr bwMode="auto">
            <a:xfrm>
              <a:off x="500" y="1798"/>
              <a:ext cx="538"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400">
                  <a:solidFill>
                    <a:srgbClr val="0000FF"/>
                  </a:solidFill>
                </a:rPr>
                <a:t>Stryer…</a:t>
              </a:r>
            </a:p>
          </p:txBody>
        </p:sp>
      </p:grpSp>
      <p:grpSp>
        <p:nvGrpSpPr>
          <p:cNvPr id="55300" name="Group 47"/>
          <p:cNvGrpSpPr>
            <a:grpSpLocks/>
          </p:cNvGrpSpPr>
          <p:nvPr/>
        </p:nvGrpSpPr>
        <p:grpSpPr bwMode="auto">
          <a:xfrm>
            <a:off x="5151438" y="1622425"/>
            <a:ext cx="3600450" cy="3910013"/>
            <a:chOff x="2370" y="-334"/>
            <a:chExt cx="1978" cy="2065"/>
          </a:xfrm>
        </p:grpSpPr>
        <p:pic>
          <p:nvPicPr>
            <p:cNvPr id="55306" name="Picture 8" descr="51nzwbSs6d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0" y="-334"/>
              <a:ext cx="1978" cy="1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7" name="Text Box 10"/>
            <p:cNvSpPr txBox="1">
              <a:spLocks noChangeArrowheads="1"/>
            </p:cNvSpPr>
            <p:nvPr/>
          </p:nvSpPr>
          <p:spPr bwMode="auto">
            <a:xfrm>
              <a:off x="2607" y="1487"/>
              <a:ext cx="1622"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400">
                  <a:solidFill>
                    <a:srgbClr val="0000FF"/>
                  </a:solidFill>
                </a:rPr>
                <a:t>Baltimore, Lodish..</a:t>
              </a:r>
            </a:p>
          </p:txBody>
        </p:sp>
      </p:grpSp>
      <p:sp>
        <p:nvSpPr>
          <p:cNvPr id="55301" name="AutoShape 24" descr="2Q==%20"/>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55302" name="AutoShape 26" descr="2Q==%20"/>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55303" name="AutoShape 28" descr="2Q==%20"/>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55304" name="Text Box 15"/>
          <p:cNvSpPr txBox="1">
            <a:spLocks noChangeArrowheads="1"/>
          </p:cNvSpPr>
          <p:nvPr/>
        </p:nvSpPr>
        <p:spPr bwMode="auto">
          <a:xfrm>
            <a:off x="2405063" y="5456238"/>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400"/>
          </a:p>
        </p:txBody>
      </p:sp>
      <p:sp>
        <p:nvSpPr>
          <p:cNvPr id="55305" name="AutoShape 41" descr="9k="/>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Tree>
    <p:extLst>
      <p:ext uri="{BB962C8B-B14F-4D97-AF65-F5344CB8AC3E}">
        <p14:creationId xmlns:p14="http://schemas.microsoft.com/office/powerpoint/2010/main" val="33513845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Group 35"/>
          <p:cNvGrpSpPr>
            <a:grpSpLocks/>
          </p:cNvGrpSpPr>
          <p:nvPr/>
        </p:nvGrpSpPr>
        <p:grpSpPr bwMode="auto">
          <a:xfrm>
            <a:off x="347663" y="1628775"/>
            <a:ext cx="3060700" cy="4732338"/>
            <a:chOff x="557" y="2233"/>
            <a:chExt cx="1228" cy="1997"/>
          </a:xfrm>
        </p:grpSpPr>
        <p:pic>
          <p:nvPicPr>
            <p:cNvPr id="56326"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 y="2233"/>
              <a:ext cx="1160" cy="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7" name="Text Box 31"/>
            <p:cNvSpPr txBox="1">
              <a:spLocks noChangeArrowheads="1"/>
            </p:cNvSpPr>
            <p:nvPr/>
          </p:nvSpPr>
          <p:spPr bwMode="auto">
            <a:xfrm>
              <a:off x="636" y="3879"/>
              <a:ext cx="1149"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400">
                  <a:solidFill>
                    <a:srgbClr val="990000"/>
                  </a:solidFill>
                </a:rPr>
                <a:t>James Darnell</a:t>
              </a:r>
            </a:p>
            <a:p>
              <a:pPr eaLnBrk="1" hangingPunct="1"/>
              <a:endParaRPr lang="en-US" altLang="en-US" sz="2400">
                <a:solidFill>
                  <a:srgbClr val="990000"/>
                </a:solidFill>
              </a:endParaRPr>
            </a:p>
          </p:txBody>
        </p:sp>
      </p:grpSp>
      <p:sp>
        <p:nvSpPr>
          <p:cNvPr id="56323" name="Title 1"/>
          <p:cNvSpPr>
            <a:spLocks noGrp="1"/>
          </p:cNvSpPr>
          <p:nvPr>
            <p:ph type="title"/>
          </p:nvPr>
        </p:nvSpPr>
        <p:spPr>
          <a:xfrm>
            <a:off x="411163" y="-136525"/>
            <a:ext cx="8229600" cy="1143000"/>
          </a:xfrm>
        </p:spPr>
        <p:txBody>
          <a:bodyPr/>
          <a:lstStyle/>
          <a:p>
            <a:r>
              <a:rPr lang="en-CA" altLang="en-US" sz="3600" b="1">
                <a:solidFill>
                  <a:srgbClr val="C00000"/>
                </a:solidFill>
              </a:rPr>
              <a:t>Extra Resources</a:t>
            </a:r>
          </a:p>
        </p:txBody>
      </p:sp>
      <p:sp>
        <p:nvSpPr>
          <p:cNvPr id="56324" name="Rectangle 8"/>
          <p:cNvSpPr>
            <a:spLocks noChangeArrowheads="1"/>
          </p:cNvSpPr>
          <p:nvPr/>
        </p:nvSpPr>
        <p:spPr bwMode="auto">
          <a:xfrm>
            <a:off x="4348163" y="1125538"/>
            <a:ext cx="4495800"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CA" altLang="en-US" sz="2400" dirty="0"/>
              <a:t>Videos…</a:t>
            </a:r>
          </a:p>
          <a:p>
            <a:r>
              <a:rPr lang="en-CA" altLang="en-US" sz="2200" dirty="0"/>
              <a:t>mRNA synthesis (Transcription)</a:t>
            </a:r>
          </a:p>
          <a:p>
            <a:r>
              <a:rPr lang="en-CA" altLang="en-US" sz="1800" b="0" dirty="0">
                <a:hlinkClick r:id="rId4"/>
              </a:rPr>
              <a:t>http://highered.mheducation.com/sites/0072507470/student_view0/chapter3/animation__mrna_synthesis__transcription___quiz_2_.html</a:t>
            </a:r>
            <a:endParaRPr lang="en-CA" altLang="en-US" sz="1800" b="0" dirty="0"/>
          </a:p>
          <a:p>
            <a:endParaRPr lang="en-CA" altLang="en-US" sz="2400" dirty="0"/>
          </a:p>
          <a:p>
            <a:r>
              <a:rPr lang="en-CA" altLang="en-US" sz="2200" dirty="0"/>
              <a:t>Protein synthesis (Translation)</a:t>
            </a:r>
          </a:p>
          <a:p>
            <a:r>
              <a:rPr lang="en-CA" altLang="en-US" sz="1800" b="0" dirty="0">
                <a:hlinkClick r:id="rId5"/>
              </a:rPr>
              <a:t>https://www.youtube.com/watch?v=Ikq9AcBcohA</a:t>
            </a:r>
            <a:endParaRPr lang="en-CA" altLang="en-US" sz="1800" b="0" dirty="0"/>
          </a:p>
          <a:p>
            <a:endParaRPr lang="en-CA" altLang="en-US" sz="2400" dirty="0"/>
          </a:p>
          <a:p>
            <a:r>
              <a:rPr lang="en-CA" altLang="en-US" sz="2200" dirty="0"/>
              <a:t>Overview</a:t>
            </a:r>
          </a:p>
          <a:p>
            <a:r>
              <a:rPr lang="en-CA" altLang="en-US" sz="1800" b="0" dirty="0">
                <a:hlinkClick r:id="rId6"/>
              </a:rPr>
              <a:t>https://www.youtube.com/watch?v=gG7uCskUOrA</a:t>
            </a:r>
            <a:endParaRPr lang="en-CA" altLang="en-US" sz="1800" b="0" dirty="0"/>
          </a:p>
        </p:txBody>
      </p:sp>
      <p:sp>
        <p:nvSpPr>
          <p:cNvPr id="56325" name="Text Box 13"/>
          <p:cNvSpPr txBox="1">
            <a:spLocks noChangeArrowheads="1"/>
          </p:cNvSpPr>
          <p:nvPr/>
        </p:nvSpPr>
        <p:spPr bwMode="auto">
          <a:xfrm>
            <a:off x="422275" y="1095375"/>
            <a:ext cx="30495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400"/>
              <a:t>Further Reading...</a:t>
            </a:r>
          </a:p>
        </p:txBody>
      </p:sp>
    </p:spTree>
    <p:extLst>
      <p:ext uri="{BB962C8B-B14F-4D97-AF65-F5344CB8AC3E}">
        <p14:creationId xmlns:p14="http://schemas.microsoft.com/office/powerpoint/2010/main" val="2966917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4"/>
          <p:cNvSpPr txBox="1">
            <a:spLocks noChangeArrowheads="1"/>
          </p:cNvSpPr>
          <p:nvPr/>
        </p:nvSpPr>
        <p:spPr bwMode="auto">
          <a:xfrm>
            <a:off x="339725" y="60325"/>
            <a:ext cx="84740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ctr" eaLnBrk="1" hangingPunct="1"/>
            <a:r>
              <a:rPr lang="en-US" altLang="en-US" sz="2400" dirty="0"/>
              <a:t>“Human Genome Project” </a:t>
            </a:r>
            <a:r>
              <a:rPr lang="en-US" altLang="en-US" sz="2400" b="0" dirty="0"/>
              <a:t>dramatically enhanced our understanding of </a:t>
            </a:r>
            <a:r>
              <a:rPr lang="en-US" altLang="en-US" sz="2400" dirty="0"/>
              <a:t>Gene Expression  </a:t>
            </a:r>
          </a:p>
        </p:txBody>
      </p:sp>
      <p:sp>
        <p:nvSpPr>
          <p:cNvPr id="11267" name="AutoShape 6" descr="Z"/>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a:p>
        </p:txBody>
      </p:sp>
      <p:sp>
        <p:nvSpPr>
          <p:cNvPr id="11268" name="AutoShape 8" descr="Z"/>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a:p>
        </p:txBody>
      </p:sp>
      <p:pic>
        <p:nvPicPr>
          <p:cNvPr id="11270" name="Picture 12" descr="timelineHGP_image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50" y="3683000"/>
            <a:ext cx="9150350"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Text Box 13"/>
          <p:cNvSpPr txBox="1">
            <a:spLocks noChangeArrowheads="1"/>
          </p:cNvSpPr>
          <p:nvPr/>
        </p:nvSpPr>
        <p:spPr bwMode="auto">
          <a:xfrm>
            <a:off x="2632452" y="1805686"/>
            <a:ext cx="6502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dirty="0">
                <a:sym typeface="Symbol" panose="05050102010706020507" pitchFamily="18" charset="2"/>
              </a:rPr>
              <a:t></a:t>
            </a:r>
            <a:r>
              <a:rPr lang="en-US" altLang="en-US" sz="1800" dirty="0"/>
              <a:t>21,000 human genes (appeared to be significantly fewer than previous estimates)</a:t>
            </a:r>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8889" y="984266"/>
            <a:ext cx="2308225" cy="229233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AutoShape 6" descr="Z"/>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a:p>
        </p:txBody>
      </p:sp>
      <p:sp>
        <p:nvSpPr>
          <p:cNvPr id="12291" name="AutoShape 8" descr="Z"/>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a:p>
        </p:txBody>
      </p:sp>
      <p:sp>
        <p:nvSpPr>
          <p:cNvPr id="12292" name="TextBox 1"/>
          <p:cNvSpPr txBox="1">
            <a:spLocks noChangeArrowheads="1"/>
          </p:cNvSpPr>
          <p:nvPr/>
        </p:nvSpPr>
        <p:spPr bwMode="auto">
          <a:xfrm>
            <a:off x="44450" y="166688"/>
            <a:ext cx="91328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400"/>
              <a:t>Genome Size, Gene Number, and Complexity of an Organism</a:t>
            </a:r>
          </a:p>
        </p:txBody>
      </p:sp>
      <p:sp>
        <p:nvSpPr>
          <p:cNvPr id="12293" name="TextBox 2"/>
          <p:cNvSpPr txBox="1">
            <a:spLocks noChangeArrowheads="1"/>
          </p:cNvSpPr>
          <p:nvPr/>
        </p:nvSpPr>
        <p:spPr bwMode="auto">
          <a:xfrm>
            <a:off x="2489200" y="1457325"/>
            <a:ext cx="6596063"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i="1">
                <a:solidFill>
                  <a:srgbClr val="0000FF"/>
                </a:solidFill>
              </a:rPr>
              <a:t>E. coli                                   </a:t>
            </a:r>
            <a:r>
              <a:rPr lang="en-US" altLang="en-US"/>
              <a:t>4,600,000                             4,250</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r>
              <a:rPr lang="en-US" altLang="en-US" i="1">
                <a:solidFill>
                  <a:srgbClr val="0000FF"/>
                </a:solidFill>
              </a:rPr>
              <a:t>S. cerevisiae                      </a:t>
            </a:r>
            <a:r>
              <a:rPr lang="en-US" altLang="en-US"/>
              <a:t>12,160,000                             5,616</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r>
              <a:rPr lang="en-US" altLang="en-US" i="1">
                <a:solidFill>
                  <a:srgbClr val="0000FF"/>
                </a:solidFill>
              </a:rPr>
              <a:t>C. elegans                        </a:t>
            </a:r>
            <a:r>
              <a:rPr lang="en-US" altLang="en-US"/>
              <a:t>100,000,000</a:t>
            </a:r>
            <a:r>
              <a:rPr lang="en-US" altLang="en-US" baseline="30000"/>
              <a:t>   </a:t>
            </a:r>
            <a:r>
              <a:rPr lang="en-US" altLang="en-US"/>
              <a:t>                         19,735</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r>
              <a:rPr lang="en-US" altLang="en-US">
                <a:solidFill>
                  <a:srgbClr val="0000FF"/>
                </a:solidFill>
              </a:rPr>
              <a:t>Human</a:t>
            </a:r>
            <a:r>
              <a:rPr lang="en-US" altLang="en-US"/>
              <a:t>                           3,200,000,000                          21,000</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r>
              <a:rPr lang="en-US" altLang="en-US">
                <a:solidFill>
                  <a:srgbClr val="0000FF"/>
                </a:solidFill>
              </a:rPr>
              <a:t>Marbled lungfish       </a:t>
            </a:r>
            <a:r>
              <a:rPr lang="en-US" altLang="en-US"/>
              <a:t>139,000,000,000                            NA                                      </a:t>
            </a:r>
          </a:p>
        </p:txBody>
      </p:sp>
      <p:pic>
        <p:nvPicPr>
          <p:cNvPr id="12294" name="Picture 4" descr="http://www.apprendre-en-ligne.net/blog/images/dipneust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1563" y="5988050"/>
            <a:ext cx="10922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8" descr="http://www.khoahoc.com.vn/photos/Image/2008/08/1/30.7%20C.elegans%20newsdesk.umd.edu.gi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20775" y="3683000"/>
            <a:ext cx="1049338"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12" descr="https://staff.aist.go.jp/t.yoko-o/gbs/cerevisiae.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20775" y="2452688"/>
            <a:ext cx="10620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19" descr="2603743925_914e51003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120775" y="1268413"/>
            <a:ext cx="1081088"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8" name="TextBox 1"/>
          <p:cNvSpPr txBox="1">
            <a:spLocks noChangeArrowheads="1"/>
          </p:cNvSpPr>
          <p:nvPr/>
        </p:nvSpPr>
        <p:spPr bwMode="auto">
          <a:xfrm>
            <a:off x="1162050" y="827088"/>
            <a:ext cx="7942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a:solidFill>
                  <a:srgbClr val="C00000"/>
                </a:solidFill>
              </a:rPr>
              <a:t>                       Organism                   Genome size (bp)        Protein coding genes  </a:t>
            </a:r>
          </a:p>
        </p:txBody>
      </p:sp>
      <p:pic>
        <p:nvPicPr>
          <p:cNvPr id="12299" name="Picture 21" descr="roger-federer-28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8363" y="4649788"/>
            <a:ext cx="157797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9"/>
          <p:cNvSpPr txBox="1">
            <a:spLocks noChangeArrowheads="1"/>
          </p:cNvSpPr>
          <p:nvPr/>
        </p:nvSpPr>
        <p:spPr bwMode="auto">
          <a:xfrm>
            <a:off x="3341688" y="98425"/>
            <a:ext cx="24590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800"/>
              <a:t>Transcription</a:t>
            </a:r>
          </a:p>
        </p:txBody>
      </p:sp>
      <p:sp>
        <p:nvSpPr>
          <p:cNvPr id="30731" name="Text Box 11"/>
          <p:cNvSpPr txBox="1">
            <a:spLocks noChangeArrowheads="1"/>
          </p:cNvSpPr>
          <p:nvPr/>
        </p:nvSpPr>
        <p:spPr bwMode="auto">
          <a:xfrm>
            <a:off x="358775" y="2195513"/>
            <a:ext cx="50006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algn="r" eaLnBrk="1" hangingPunct="1"/>
            <a:r>
              <a:rPr lang="en-US" altLang="en-US" sz="2000">
                <a:cs typeface="Arial" panose="020B0604020202020204" pitchFamily="34" charset="0"/>
              </a:rPr>
              <a:t>►</a:t>
            </a:r>
            <a:r>
              <a:rPr lang="en-US" altLang="en-US" sz="2000">
                <a:solidFill>
                  <a:srgbClr val="800000"/>
                </a:solidFill>
              </a:rPr>
              <a:t>Protein coding sequences is ~1.5% of total DNA content   (human)</a:t>
            </a:r>
          </a:p>
          <a:p>
            <a:pPr algn="r" eaLnBrk="1" hangingPunct="1"/>
            <a:endParaRPr lang="en-US" altLang="en-US" sz="2000"/>
          </a:p>
          <a:p>
            <a:pPr algn="r" eaLnBrk="1" hangingPunct="1"/>
            <a:r>
              <a:rPr lang="en-US" altLang="en-US" sz="2000" b="0"/>
              <a:t>Messenger RNA (mRNA)</a:t>
            </a:r>
          </a:p>
        </p:txBody>
      </p:sp>
      <p:sp>
        <p:nvSpPr>
          <p:cNvPr id="30734" name="Text Box 14"/>
          <p:cNvSpPr txBox="1">
            <a:spLocks noChangeArrowheads="1"/>
          </p:cNvSpPr>
          <p:nvPr/>
        </p:nvSpPr>
        <p:spPr bwMode="auto">
          <a:xfrm>
            <a:off x="307975" y="3863975"/>
            <a:ext cx="7792646"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dirty="0"/>
              <a:t>►</a:t>
            </a:r>
            <a:r>
              <a:rPr lang="en-US" altLang="en-US" sz="2000" dirty="0">
                <a:solidFill>
                  <a:srgbClr val="800000"/>
                </a:solidFill>
              </a:rPr>
              <a:t>Besides protein coding region, DNA can be transcribed into:</a:t>
            </a:r>
          </a:p>
          <a:p>
            <a:pPr eaLnBrk="1" hangingPunct="1"/>
            <a:endParaRPr lang="en-US" altLang="en-US" sz="2000" dirty="0">
              <a:solidFill>
                <a:srgbClr val="800000"/>
              </a:solidFill>
            </a:endParaRPr>
          </a:p>
          <a:p>
            <a:pPr eaLnBrk="1" hangingPunct="1"/>
            <a:r>
              <a:rPr lang="en-US" altLang="en-US" sz="2000" dirty="0"/>
              <a:t>                            		   </a:t>
            </a:r>
            <a:r>
              <a:rPr lang="en-US" altLang="en-US" sz="2000" b="0" dirty="0"/>
              <a:t>Ribosomal RNA (</a:t>
            </a:r>
            <a:r>
              <a:rPr lang="en-US" altLang="en-US" sz="2000" b="0" dirty="0" err="1"/>
              <a:t>rRNA</a:t>
            </a:r>
            <a:r>
              <a:rPr lang="en-US" altLang="en-US" sz="2000" b="0" dirty="0"/>
              <a:t>)</a:t>
            </a:r>
          </a:p>
          <a:p>
            <a:pPr eaLnBrk="1" hangingPunct="1"/>
            <a:r>
              <a:rPr lang="en-US" altLang="en-US" sz="2000" b="0" dirty="0"/>
              <a:t>                                                       Transfer RNA (</a:t>
            </a:r>
            <a:r>
              <a:rPr lang="en-US" altLang="en-US" sz="2000" b="0" dirty="0" err="1"/>
              <a:t>tRNA</a:t>
            </a:r>
            <a:r>
              <a:rPr lang="en-US" altLang="en-US" sz="2000" b="0" dirty="0"/>
              <a:t>)</a:t>
            </a:r>
          </a:p>
          <a:p>
            <a:pPr eaLnBrk="1" hangingPunct="1"/>
            <a:r>
              <a:rPr lang="en-US" altLang="en-US" sz="2000" b="0" dirty="0"/>
              <a:t>                                                       </a:t>
            </a:r>
            <a:endParaRPr lang="en-US" altLang="en-US" sz="2000" dirty="0"/>
          </a:p>
        </p:txBody>
      </p:sp>
      <p:sp>
        <p:nvSpPr>
          <p:cNvPr id="30735" name="Text Box 15"/>
          <p:cNvSpPr txBox="1">
            <a:spLocks noChangeArrowheads="1"/>
          </p:cNvSpPr>
          <p:nvPr/>
        </p:nvSpPr>
        <p:spPr bwMode="auto">
          <a:xfrm>
            <a:off x="344488" y="6127750"/>
            <a:ext cx="6213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a:cs typeface="Arial" panose="020B0604020202020204" pitchFamily="34" charset="0"/>
              </a:rPr>
              <a:t>►</a:t>
            </a:r>
            <a:r>
              <a:rPr lang="en-US" altLang="en-US" sz="2000">
                <a:solidFill>
                  <a:srgbClr val="800000"/>
                </a:solidFill>
              </a:rPr>
              <a:t>Most of the DNA sequences are not transcribed</a:t>
            </a:r>
          </a:p>
        </p:txBody>
      </p:sp>
      <p:sp>
        <p:nvSpPr>
          <p:cNvPr id="13318" name="Text Box 16"/>
          <p:cNvSpPr txBox="1">
            <a:spLocks noChangeArrowheads="1"/>
          </p:cNvSpPr>
          <p:nvPr/>
        </p:nvSpPr>
        <p:spPr bwMode="auto">
          <a:xfrm>
            <a:off x="6932613" y="446088"/>
            <a:ext cx="2108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u="sng"/>
              <a:t>Genome size (bp)</a:t>
            </a:r>
          </a:p>
        </p:txBody>
      </p:sp>
      <p:sp>
        <p:nvSpPr>
          <p:cNvPr id="13319" name="Rectangle 17"/>
          <p:cNvSpPr>
            <a:spLocks noChangeArrowheads="1"/>
          </p:cNvSpPr>
          <p:nvPr/>
        </p:nvSpPr>
        <p:spPr bwMode="auto">
          <a:xfrm>
            <a:off x="7265988" y="1139825"/>
            <a:ext cx="177165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r>
              <a:rPr lang="en-US" altLang="en-US" sz="1800"/>
              <a:t>       4,600,000</a:t>
            </a:r>
          </a:p>
          <a:p>
            <a:endParaRPr lang="en-US" altLang="en-US" sz="1800"/>
          </a:p>
          <a:p>
            <a:endParaRPr lang="en-US" altLang="en-US" sz="1800"/>
          </a:p>
          <a:p>
            <a:endParaRPr lang="en-US" altLang="en-US" sz="1800"/>
          </a:p>
          <a:p>
            <a:r>
              <a:rPr lang="en-US" altLang="en-US" sz="1800"/>
              <a:t>3,200,000,000  </a:t>
            </a:r>
          </a:p>
        </p:txBody>
      </p:sp>
      <p:pic>
        <p:nvPicPr>
          <p:cNvPr id="13320" name="Picture 19" descr="2603743925_914e51003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7575" y="835025"/>
            <a:ext cx="124460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Picture 21" descr="roger-federer-28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75313" y="2005013"/>
            <a:ext cx="157797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2" name="Text Box 24"/>
          <p:cNvSpPr txBox="1">
            <a:spLocks noChangeArrowheads="1"/>
          </p:cNvSpPr>
          <p:nvPr/>
        </p:nvSpPr>
        <p:spPr bwMode="auto">
          <a:xfrm>
            <a:off x="215900" y="774700"/>
            <a:ext cx="55848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a:solidFill>
                  <a:srgbClr val="0000FF"/>
                </a:solidFill>
              </a:rPr>
              <a:t>Total DNA content vs transcribable content</a:t>
            </a:r>
          </a:p>
          <a:p>
            <a:pPr eaLnBrk="1" hangingPunct="1"/>
            <a:r>
              <a:rPr lang="en-US" altLang="en-US" sz="2000" b="0"/>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3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3073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3073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30734">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xit" presetSubtype="0" fill="hold" nodeType="clickEffect">
                                  <p:stCondLst>
                                    <p:cond delay="0"/>
                                  </p:stCondLst>
                                  <p:childTnLst>
                                    <p:animEffect transition="out" filter="fade">
                                      <p:cBhvr>
                                        <p:cTn id="20" dur="2000"/>
                                        <p:tgtEl>
                                          <p:spTgt spid="30734">
                                            <p:txEl>
                                              <p:pRg st="4" end="4"/>
                                            </p:txEl>
                                          </p:spTgt>
                                        </p:tgtEl>
                                      </p:cBhvr>
                                    </p:animEffect>
                                    <p:set>
                                      <p:cBhvr>
                                        <p:cTn id="21" dur="1" fill="hold">
                                          <p:stCondLst>
                                            <p:cond delay="1999"/>
                                          </p:stCondLst>
                                        </p:cTn>
                                        <p:tgtEl>
                                          <p:spTgt spid="30734">
                                            <p:txEl>
                                              <p:pRg st="4" end="4"/>
                                            </p:txEl>
                                          </p:spTgt>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307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1" grpId="0" autoUpdateAnimBg="0"/>
      <p:bldP spid="30734" grpId="0" build="allAtOnce" autoUpdateAnimBg="0"/>
      <p:bldP spid="30735"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2567285" y="98425"/>
            <a:ext cx="400943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3200" dirty="0"/>
              <a:t>What is a machine?</a:t>
            </a:r>
          </a:p>
        </p:txBody>
      </p:sp>
      <p:sp>
        <p:nvSpPr>
          <p:cNvPr id="3" name="TextBox 2"/>
          <p:cNvSpPr txBox="1"/>
          <p:nvPr/>
        </p:nvSpPr>
        <p:spPr>
          <a:xfrm>
            <a:off x="628650" y="1604537"/>
            <a:ext cx="7886700" cy="1754326"/>
          </a:xfrm>
          <a:prstGeom prst="rect">
            <a:avLst/>
          </a:prstGeom>
          <a:noFill/>
        </p:spPr>
        <p:txBody>
          <a:bodyPr wrap="square" rtlCol="0">
            <a:spAutoFit/>
          </a:bodyPr>
          <a:lstStyle/>
          <a:p>
            <a:pPr>
              <a:lnSpc>
                <a:spcPct val="150000"/>
              </a:lnSpc>
            </a:pPr>
            <a:r>
              <a:rPr lang="en-CA" sz="2400" b="0" dirty="0"/>
              <a:t>A piece of </a:t>
            </a:r>
            <a:r>
              <a:rPr lang="en-CA" sz="2400" b="0" u="sng" dirty="0"/>
              <a:t>equipment</a:t>
            </a:r>
            <a:r>
              <a:rPr lang="en-CA" sz="2400" b="0" dirty="0"/>
              <a:t> with several </a:t>
            </a:r>
            <a:r>
              <a:rPr lang="en-CA" sz="2400" b="0" u="sng" dirty="0"/>
              <a:t>moving parts </a:t>
            </a:r>
            <a:r>
              <a:rPr lang="en-CA" sz="2400" b="0" dirty="0"/>
              <a:t>that uses </a:t>
            </a:r>
            <a:r>
              <a:rPr lang="en-CA" sz="2400" b="0" u="sng" dirty="0"/>
              <a:t>power</a:t>
            </a:r>
            <a:r>
              <a:rPr lang="en-CA" sz="2400" b="0" dirty="0"/>
              <a:t> to do a particular type of </a:t>
            </a:r>
            <a:r>
              <a:rPr lang="en-CA" sz="2400" b="0" u="sng" dirty="0"/>
              <a:t>work</a:t>
            </a:r>
            <a:r>
              <a:rPr lang="en-CA" sz="2400" b="0" dirty="0"/>
              <a:t>.</a:t>
            </a:r>
          </a:p>
          <a:p>
            <a:pPr marL="342900" indent="-342900">
              <a:lnSpc>
                <a:spcPct val="150000"/>
              </a:lnSpc>
              <a:buFontTx/>
              <a:buChar char="-"/>
            </a:pPr>
            <a:r>
              <a:rPr lang="en-CA" sz="2400" b="0" dirty="0"/>
              <a:t>Cambridge dictionary</a:t>
            </a:r>
          </a:p>
        </p:txBody>
      </p:sp>
      <p:sp>
        <p:nvSpPr>
          <p:cNvPr id="4" name="TextBox 3"/>
          <p:cNvSpPr txBox="1"/>
          <p:nvPr/>
        </p:nvSpPr>
        <p:spPr>
          <a:xfrm>
            <a:off x="628650" y="3837214"/>
            <a:ext cx="7813221" cy="2308324"/>
          </a:xfrm>
          <a:prstGeom prst="rect">
            <a:avLst/>
          </a:prstGeom>
          <a:noFill/>
        </p:spPr>
        <p:txBody>
          <a:bodyPr wrap="square" rtlCol="0">
            <a:spAutoFit/>
          </a:bodyPr>
          <a:lstStyle/>
          <a:p>
            <a:pPr>
              <a:lnSpc>
                <a:spcPct val="150000"/>
              </a:lnSpc>
            </a:pPr>
            <a:r>
              <a:rPr lang="en-CA" sz="2400" dirty="0"/>
              <a:t>Biological machines:</a:t>
            </a:r>
          </a:p>
          <a:p>
            <a:pPr marL="342900" indent="-342900">
              <a:lnSpc>
                <a:spcPct val="150000"/>
              </a:lnSpc>
              <a:buFontTx/>
              <a:buChar char="-"/>
            </a:pPr>
            <a:r>
              <a:rPr lang="en-CA" sz="2400" b="0" dirty="0"/>
              <a:t>DNA polymerase</a:t>
            </a:r>
          </a:p>
          <a:p>
            <a:pPr marL="342900" indent="-342900">
              <a:lnSpc>
                <a:spcPct val="150000"/>
              </a:lnSpc>
              <a:buFontTx/>
              <a:buChar char="-"/>
            </a:pPr>
            <a:r>
              <a:rPr lang="en-CA" sz="2400" b="0" dirty="0"/>
              <a:t>RNA polymerase</a:t>
            </a:r>
          </a:p>
          <a:p>
            <a:pPr marL="342900" indent="-342900">
              <a:lnSpc>
                <a:spcPct val="150000"/>
              </a:lnSpc>
              <a:buFontTx/>
              <a:buChar char="-"/>
            </a:pPr>
            <a:r>
              <a:rPr lang="en-CA" sz="2400" b="0" dirty="0"/>
              <a:t>Ribosome</a:t>
            </a:r>
          </a:p>
        </p:txBody>
      </p:sp>
    </p:spTree>
    <p:extLst>
      <p:ext uri="{BB962C8B-B14F-4D97-AF65-F5344CB8AC3E}">
        <p14:creationId xmlns:p14="http://schemas.microsoft.com/office/powerpoint/2010/main" val="106532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4"/>
          <p:cNvSpPr txBox="1">
            <a:spLocks noChangeArrowheads="1"/>
          </p:cNvSpPr>
          <p:nvPr/>
        </p:nvSpPr>
        <p:spPr bwMode="auto">
          <a:xfrm>
            <a:off x="104775" y="98425"/>
            <a:ext cx="8958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800" dirty="0"/>
              <a:t>Transcription: Involved Machineries and Processes</a:t>
            </a:r>
          </a:p>
        </p:txBody>
      </p:sp>
      <p:sp>
        <p:nvSpPr>
          <p:cNvPr id="35845" name="Text Box 5"/>
          <p:cNvSpPr txBox="1">
            <a:spLocks noChangeArrowheads="1"/>
          </p:cNvSpPr>
          <p:nvPr/>
        </p:nvSpPr>
        <p:spPr bwMode="auto">
          <a:xfrm>
            <a:off x="790575" y="3686175"/>
            <a:ext cx="1146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t>Initiation</a:t>
            </a:r>
          </a:p>
        </p:txBody>
      </p:sp>
      <p:sp>
        <p:nvSpPr>
          <p:cNvPr id="35846" name="Text Box 6"/>
          <p:cNvSpPr txBox="1">
            <a:spLocks noChangeArrowheads="1"/>
          </p:cNvSpPr>
          <p:nvPr/>
        </p:nvSpPr>
        <p:spPr bwMode="auto">
          <a:xfrm>
            <a:off x="2017713" y="3694113"/>
            <a:ext cx="1377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t>Elongation</a:t>
            </a:r>
          </a:p>
        </p:txBody>
      </p:sp>
      <p:grpSp>
        <p:nvGrpSpPr>
          <p:cNvPr id="14341" name="Group 22"/>
          <p:cNvGrpSpPr>
            <a:grpSpLocks/>
          </p:cNvGrpSpPr>
          <p:nvPr/>
        </p:nvGrpSpPr>
        <p:grpSpPr bwMode="auto">
          <a:xfrm>
            <a:off x="423863" y="1422400"/>
            <a:ext cx="4787900" cy="342900"/>
            <a:chOff x="214" y="3022"/>
            <a:chExt cx="3016" cy="216"/>
          </a:xfrm>
        </p:grpSpPr>
        <p:grpSp>
          <p:nvGrpSpPr>
            <p:cNvPr id="14392" name="Group 16"/>
            <p:cNvGrpSpPr>
              <a:grpSpLocks/>
            </p:cNvGrpSpPr>
            <p:nvPr/>
          </p:nvGrpSpPr>
          <p:grpSpPr bwMode="auto">
            <a:xfrm>
              <a:off x="1714" y="3071"/>
              <a:ext cx="1516" cy="167"/>
              <a:chOff x="975" y="1846"/>
              <a:chExt cx="1905" cy="216"/>
            </a:xfrm>
          </p:grpSpPr>
          <p:sp>
            <p:nvSpPr>
              <p:cNvPr id="14396" name="Freeform 17"/>
              <p:cNvSpPr>
                <a:spLocks/>
              </p:cNvSpPr>
              <p:nvPr/>
            </p:nvSpPr>
            <p:spPr bwMode="auto">
              <a:xfrm>
                <a:off x="982" y="1846"/>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sp>
            <p:nvSpPr>
              <p:cNvPr id="14397" name="Freeform 18"/>
              <p:cNvSpPr>
                <a:spLocks/>
              </p:cNvSpPr>
              <p:nvPr/>
            </p:nvSpPr>
            <p:spPr bwMode="auto">
              <a:xfrm>
                <a:off x="975" y="1877"/>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grpSp>
        <p:grpSp>
          <p:nvGrpSpPr>
            <p:cNvPr id="14393" name="Group 19"/>
            <p:cNvGrpSpPr>
              <a:grpSpLocks/>
            </p:cNvGrpSpPr>
            <p:nvPr/>
          </p:nvGrpSpPr>
          <p:grpSpPr bwMode="auto">
            <a:xfrm flipV="1">
              <a:off x="214" y="3022"/>
              <a:ext cx="1516" cy="167"/>
              <a:chOff x="975" y="1846"/>
              <a:chExt cx="1905" cy="216"/>
            </a:xfrm>
          </p:grpSpPr>
          <p:sp>
            <p:nvSpPr>
              <p:cNvPr id="14394" name="Freeform 20"/>
              <p:cNvSpPr>
                <a:spLocks/>
              </p:cNvSpPr>
              <p:nvPr/>
            </p:nvSpPr>
            <p:spPr bwMode="auto">
              <a:xfrm>
                <a:off x="982" y="1846"/>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sp>
            <p:nvSpPr>
              <p:cNvPr id="14395" name="Freeform 21"/>
              <p:cNvSpPr>
                <a:spLocks/>
              </p:cNvSpPr>
              <p:nvPr/>
            </p:nvSpPr>
            <p:spPr bwMode="auto">
              <a:xfrm>
                <a:off x="975" y="1877"/>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grpSp>
      </p:grpSp>
      <p:grpSp>
        <p:nvGrpSpPr>
          <p:cNvPr id="14342" name="Group 24"/>
          <p:cNvGrpSpPr>
            <a:grpSpLocks/>
          </p:cNvGrpSpPr>
          <p:nvPr/>
        </p:nvGrpSpPr>
        <p:grpSpPr bwMode="auto">
          <a:xfrm>
            <a:off x="423863" y="1422400"/>
            <a:ext cx="4787900" cy="342900"/>
            <a:chOff x="214" y="3022"/>
            <a:chExt cx="3016" cy="216"/>
          </a:xfrm>
        </p:grpSpPr>
        <p:grpSp>
          <p:nvGrpSpPr>
            <p:cNvPr id="14386" name="Group 25"/>
            <p:cNvGrpSpPr>
              <a:grpSpLocks/>
            </p:cNvGrpSpPr>
            <p:nvPr/>
          </p:nvGrpSpPr>
          <p:grpSpPr bwMode="auto">
            <a:xfrm>
              <a:off x="1714" y="3071"/>
              <a:ext cx="1516" cy="167"/>
              <a:chOff x="975" y="1846"/>
              <a:chExt cx="1905" cy="216"/>
            </a:xfrm>
          </p:grpSpPr>
          <p:sp>
            <p:nvSpPr>
              <p:cNvPr id="14390" name="Freeform 26"/>
              <p:cNvSpPr>
                <a:spLocks/>
              </p:cNvSpPr>
              <p:nvPr/>
            </p:nvSpPr>
            <p:spPr bwMode="auto">
              <a:xfrm>
                <a:off x="982" y="1846"/>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sp>
            <p:nvSpPr>
              <p:cNvPr id="14391" name="Freeform 27"/>
              <p:cNvSpPr>
                <a:spLocks/>
              </p:cNvSpPr>
              <p:nvPr/>
            </p:nvSpPr>
            <p:spPr bwMode="auto">
              <a:xfrm>
                <a:off x="975" y="1877"/>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grpSp>
        <p:grpSp>
          <p:nvGrpSpPr>
            <p:cNvPr id="14387" name="Group 28"/>
            <p:cNvGrpSpPr>
              <a:grpSpLocks/>
            </p:cNvGrpSpPr>
            <p:nvPr/>
          </p:nvGrpSpPr>
          <p:grpSpPr bwMode="auto">
            <a:xfrm flipV="1">
              <a:off x="214" y="3022"/>
              <a:ext cx="1516" cy="167"/>
              <a:chOff x="975" y="1846"/>
              <a:chExt cx="1905" cy="216"/>
            </a:xfrm>
          </p:grpSpPr>
          <p:sp>
            <p:nvSpPr>
              <p:cNvPr id="14388" name="Freeform 29"/>
              <p:cNvSpPr>
                <a:spLocks/>
              </p:cNvSpPr>
              <p:nvPr/>
            </p:nvSpPr>
            <p:spPr bwMode="auto">
              <a:xfrm>
                <a:off x="982" y="1846"/>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sp>
            <p:nvSpPr>
              <p:cNvPr id="14389" name="Freeform 30"/>
              <p:cNvSpPr>
                <a:spLocks/>
              </p:cNvSpPr>
              <p:nvPr/>
            </p:nvSpPr>
            <p:spPr bwMode="auto">
              <a:xfrm>
                <a:off x="975" y="1877"/>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grpSp>
      </p:grpSp>
      <p:sp>
        <p:nvSpPr>
          <p:cNvPr id="14343" name="Rectangle 31"/>
          <p:cNvSpPr>
            <a:spLocks noChangeArrowheads="1"/>
          </p:cNvSpPr>
          <p:nvPr/>
        </p:nvSpPr>
        <p:spPr bwMode="auto">
          <a:xfrm>
            <a:off x="1717675" y="1381125"/>
            <a:ext cx="2406650" cy="358775"/>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14344" name="Text Box 52"/>
          <p:cNvSpPr txBox="1">
            <a:spLocks noChangeArrowheads="1"/>
          </p:cNvSpPr>
          <p:nvPr/>
        </p:nvSpPr>
        <p:spPr bwMode="auto">
          <a:xfrm>
            <a:off x="2590800" y="1035050"/>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t>gene</a:t>
            </a:r>
          </a:p>
        </p:txBody>
      </p:sp>
      <p:grpSp>
        <p:nvGrpSpPr>
          <p:cNvPr id="14345" name="Group 58"/>
          <p:cNvGrpSpPr>
            <a:grpSpLocks/>
          </p:cNvGrpSpPr>
          <p:nvPr/>
        </p:nvGrpSpPr>
        <p:grpSpPr bwMode="auto">
          <a:xfrm>
            <a:off x="1444625" y="879475"/>
            <a:ext cx="593725" cy="473075"/>
            <a:chOff x="1752" y="594"/>
            <a:chExt cx="374" cy="298"/>
          </a:xfrm>
        </p:grpSpPr>
        <p:sp>
          <p:nvSpPr>
            <p:cNvPr id="14384" name="Line 54"/>
            <p:cNvSpPr>
              <a:spLocks noChangeShapeType="1"/>
            </p:cNvSpPr>
            <p:nvPr/>
          </p:nvSpPr>
          <p:spPr bwMode="auto">
            <a:xfrm>
              <a:off x="1939" y="754"/>
              <a:ext cx="0" cy="138"/>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4385" name="Text Box 56"/>
            <p:cNvSpPr txBox="1">
              <a:spLocks noChangeArrowheads="1"/>
            </p:cNvSpPr>
            <p:nvPr/>
          </p:nvSpPr>
          <p:spPr bwMode="auto">
            <a:xfrm>
              <a:off x="1752" y="594"/>
              <a:ext cx="37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t>Start</a:t>
              </a:r>
            </a:p>
          </p:txBody>
        </p:sp>
      </p:grpSp>
      <p:grpSp>
        <p:nvGrpSpPr>
          <p:cNvPr id="14346" name="Group 59"/>
          <p:cNvGrpSpPr>
            <a:grpSpLocks/>
          </p:cNvGrpSpPr>
          <p:nvPr/>
        </p:nvGrpSpPr>
        <p:grpSpPr bwMode="auto">
          <a:xfrm>
            <a:off x="3841750" y="876300"/>
            <a:ext cx="582613" cy="476250"/>
            <a:chOff x="2580" y="592"/>
            <a:chExt cx="367" cy="300"/>
          </a:xfrm>
        </p:grpSpPr>
        <p:sp>
          <p:nvSpPr>
            <p:cNvPr id="14382" name="Line 55"/>
            <p:cNvSpPr>
              <a:spLocks noChangeShapeType="1"/>
            </p:cNvSpPr>
            <p:nvPr/>
          </p:nvSpPr>
          <p:spPr bwMode="auto">
            <a:xfrm>
              <a:off x="2758" y="754"/>
              <a:ext cx="0" cy="13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4383" name="Text Box 57"/>
            <p:cNvSpPr txBox="1">
              <a:spLocks noChangeArrowheads="1"/>
            </p:cNvSpPr>
            <p:nvPr/>
          </p:nvSpPr>
          <p:spPr bwMode="auto">
            <a:xfrm>
              <a:off x="2580" y="592"/>
              <a:ext cx="36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400"/>
                <a:t>Stop</a:t>
              </a:r>
            </a:p>
          </p:txBody>
        </p:sp>
      </p:grpSp>
      <p:grpSp>
        <p:nvGrpSpPr>
          <p:cNvPr id="10" name="Group 86"/>
          <p:cNvGrpSpPr>
            <a:grpSpLocks/>
          </p:cNvGrpSpPr>
          <p:nvPr/>
        </p:nvGrpSpPr>
        <p:grpSpPr bwMode="auto">
          <a:xfrm>
            <a:off x="198438" y="2532063"/>
            <a:ext cx="5284787" cy="884237"/>
            <a:chOff x="389" y="1379"/>
            <a:chExt cx="3411" cy="557"/>
          </a:xfrm>
        </p:grpSpPr>
        <p:grpSp>
          <p:nvGrpSpPr>
            <p:cNvPr id="14375" name="Group 69"/>
            <p:cNvGrpSpPr>
              <a:grpSpLocks/>
            </p:cNvGrpSpPr>
            <p:nvPr/>
          </p:nvGrpSpPr>
          <p:grpSpPr bwMode="auto">
            <a:xfrm>
              <a:off x="584" y="1430"/>
              <a:ext cx="3026" cy="506"/>
              <a:chOff x="560" y="1510"/>
              <a:chExt cx="3026" cy="506"/>
            </a:xfrm>
          </p:grpSpPr>
          <p:sp>
            <p:nvSpPr>
              <p:cNvPr id="14380" name="Freeform 61"/>
              <p:cNvSpPr>
                <a:spLocks/>
              </p:cNvSpPr>
              <p:nvPr/>
            </p:nvSpPr>
            <p:spPr bwMode="auto">
              <a:xfrm>
                <a:off x="570" y="1510"/>
                <a:ext cx="3010" cy="233"/>
              </a:xfrm>
              <a:custGeom>
                <a:avLst/>
                <a:gdLst>
                  <a:gd name="T0" fmla="*/ 0 w 3010"/>
                  <a:gd name="T1" fmla="*/ 105 h 233"/>
                  <a:gd name="T2" fmla="*/ 211 w 3010"/>
                  <a:gd name="T3" fmla="*/ 153 h 233"/>
                  <a:gd name="T4" fmla="*/ 381 w 3010"/>
                  <a:gd name="T5" fmla="*/ 113 h 233"/>
                  <a:gd name="T6" fmla="*/ 527 w 3010"/>
                  <a:gd name="T7" fmla="*/ 170 h 233"/>
                  <a:gd name="T8" fmla="*/ 665 w 3010"/>
                  <a:gd name="T9" fmla="*/ 121 h 233"/>
                  <a:gd name="T10" fmla="*/ 795 w 3010"/>
                  <a:gd name="T11" fmla="*/ 40 h 233"/>
                  <a:gd name="T12" fmla="*/ 1136 w 3010"/>
                  <a:gd name="T13" fmla="*/ 7 h 233"/>
                  <a:gd name="T14" fmla="*/ 1411 w 3010"/>
                  <a:gd name="T15" fmla="*/ 7 h 233"/>
                  <a:gd name="T16" fmla="*/ 1655 w 3010"/>
                  <a:gd name="T17" fmla="*/ 48 h 233"/>
                  <a:gd name="T18" fmla="*/ 1703 w 3010"/>
                  <a:gd name="T19" fmla="*/ 56 h 233"/>
                  <a:gd name="T20" fmla="*/ 1825 w 3010"/>
                  <a:gd name="T21" fmla="*/ 105 h 233"/>
                  <a:gd name="T22" fmla="*/ 2028 w 3010"/>
                  <a:gd name="T23" fmla="*/ 218 h 233"/>
                  <a:gd name="T24" fmla="*/ 2239 w 3010"/>
                  <a:gd name="T25" fmla="*/ 194 h 233"/>
                  <a:gd name="T26" fmla="*/ 2361 w 3010"/>
                  <a:gd name="T27" fmla="*/ 137 h 233"/>
                  <a:gd name="T28" fmla="*/ 2507 w 3010"/>
                  <a:gd name="T29" fmla="*/ 105 h 233"/>
                  <a:gd name="T30" fmla="*/ 2645 w 3010"/>
                  <a:gd name="T31" fmla="*/ 105 h 233"/>
                  <a:gd name="T32" fmla="*/ 2774 w 3010"/>
                  <a:gd name="T33" fmla="*/ 105 h 233"/>
                  <a:gd name="T34" fmla="*/ 2847 w 3010"/>
                  <a:gd name="T35" fmla="*/ 105 h 233"/>
                  <a:gd name="T36" fmla="*/ 3010 w 3010"/>
                  <a:gd name="T37" fmla="*/ 64 h 2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10"/>
                  <a:gd name="T58" fmla="*/ 0 h 233"/>
                  <a:gd name="T59" fmla="*/ 3010 w 3010"/>
                  <a:gd name="T60" fmla="*/ 233 h 23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10" h="233">
                    <a:moveTo>
                      <a:pt x="0" y="105"/>
                    </a:moveTo>
                    <a:cubicBezTo>
                      <a:pt x="74" y="128"/>
                      <a:pt x="148" y="152"/>
                      <a:pt x="211" y="153"/>
                    </a:cubicBezTo>
                    <a:cubicBezTo>
                      <a:pt x="274" y="154"/>
                      <a:pt x="328" y="110"/>
                      <a:pt x="381" y="113"/>
                    </a:cubicBezTo>
                    <a:cubicBezTo>
                      <a:pt x="434" y="116"/>
                      <a:pt x="480" y="169"/>
                      <a:pt x="527" y="170"/>
                    </a:cubicBezTo>
                    <a:cubicBezTo>
                      <a:pt x="574" y="171"/>
                      <a:pt x="620" y="143"/>
                      <a:pt x="665" y="121"/>
                    </a:cubicBezTo>
                    <a:cubicBezTo>
                      <a:pt x="710" y="99"/>
                      <a:pt x="717" y="59"/>
                      <a:pt x="795" y="40"/>
                    </a:cubicBezTo>
                    <a:cubicBezTo>
                      <a:pt x="873" y="21"/>
                      <a:pt x="1033" y="12"/>
                      <a:pt x="1136" y="7"/>
                    </a:cubicBezTo>
                    <a:cubicBezTo>
                      <a:pt x="1239" y="2"/>
                      <a:pt x="1325" y="0"/>
                      <a:pt x="1411" y="7"/>
                    </a:cubicBezTo>
                    <a:cubicBezTo>
                      <a:pt x="1497" y="14"/>
                      <a:pt x="1606" y="40"/>
                      <a:pt x="1655" y="48"/>
                    </a:cubicBezTo>
                    <a:cubicBezTo>
                      <a:pt x="1704" y="56"/>
                      <a:pt x="1675" y="47"/>
                      <a:pt x="1703" y="56"/>
                    </a:cubicBezTo>
                    <a:cubicBezTo>
                      <a:pt x="1731" y="65"/>
                      <a:pt x="1771" y="78"/>
                      <a:pt x="1825" y="105"/>
                    </a:cubicBezTo>
                    <a:cubicBezTo>
                      <a:pt x="1879" y="132"/>
                      <a:pt x="1959" y="203"/>
                      <a:pt x="2028" y="218"/>
                    </a:cubicBezTo>
                    <a:cubicBezTo>
                      <a:pt x="2097" y="233"/>
                      <a:pt x="2184" y="207"/>
                      <a:pt x="2239" y="194"/>
                    </a:cubicBezTo>
                    <a:cubicBezTo>
                      <a:pt x="2294" y="181"/>
                      <a:pt x="2316" y="152"/>
                      <a:pt x="2361" y="137"/>
                    </a:cubicBezTo>
                    <a:cubicBezTo>
                      <a:pt x="2406" y="122"/>
                      <a:pt x="2460" y="110"/>
                      <a:pt x="2507" y="105"/>
                    </a:cubicBezTo>
                    <a:cubicBezTo>
                      <a:pt x="2554" y="100"/>
                      <a:pt x="2601" y="105"/>
                      <a:pt x="2645" y="105"/>
                    </a:cubicBezTo>
                    <a:cubicBezTo>
                      <a:pt x="2689" y="105"/>
                      <a:pt x="2740" y="105"/>
                      <a:pt x="2774" y="105"/>
                    </a:cubicBezTo>
                    <a:cubicBezTo>
                      <a:pt x="2808" y="105"/>
                      <a:pt x="2808" y="112"/>
                      <a:pt x="2847" y="105"/>
                    </a:cubicBezTo>
                    <a:cubicBezTo>
                      <a:pt x="2886" y="98"/>
                      <a:pt x="2982" y="71"/>
                      <a:pt x="3010" y="64"/>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sp>
            <p:nvSpPr>
              <p:cNvPr id="14381" name="Freeform 68"/>
              <p:cNvSpPr>
                <a:spLocks/>
              </p:cNvSpPr>
              <p:nvPr/>
            </p:nvSpPr>
            <p:spPr bwMode="auto">
              <a:xfrm>
                <a:off x="560" y="1666"/>
                <a:ext cx="3026" cy="350"/>
              </a:xfrm>
              <a:custGeom>
                <a:avLst/>
                <a:gdLst>
                  <a:gd name="T0" fmla="*/ 0 w 3026"/>
                  <a:gd name="T1" fmla="*/ 103 h 350"/>
                  <a:gd name="T2" fmla="*/ 154 w 3026"/>
                  <a:gd name="T3" fmla="*/ 103 h 350"/>
                  <a:gd name="T4" fmla="*/ 219 w 3026"/>
                  <a:gd name="T5" fmla="*/ 78 h 350"/>
                  <a:gd name="T6" fmla="*/ 259 w 3026"/>
                  <a:gd name="T7" fmla="*/ 54 h 350"/>
                  <a:gd name="T8" fmla="*/ 332 w 3026"/>
                  <a:gd name="T9" fmla="*/ 5 h 350"/>
                  <a:gd name="T10" fmla="*/ 446 w 3026"/>
                  <a:gd name="T11" fmla="*/ 21 h 350"/>
                  <a:gd name="T12" fmla="*/ 511 w 3026"/>
                  <a:gd name="T13" fmla="*/ 62 h 350"/>
                  <a:gd name="T14" fmla="*/ 592 w 3026"/>
                  <a:gd name="T15" fmla="*/ 62 h 350"/>
                  <a:gd name="T16" fmla="*/ 665 w 3026"/>
                  <a:gd name="T17" fmla="*/ 70 h 350"/>
                  <a:gd name="T18" fmla="*/ 754 w 3026"/>
                  <a:gd name="T19" fmla="*/ 135 h 350"/>
                  <a:gd name="T20" fmla="*/ 835 w 3026"/>
                  <a:gd name="T21" fmla="*/ 184 h 350"/>
                  <a:gd name="T22" fmla="*/ 933 w 3026"/>
                  <a:gd name="T23" fmla="*/ 240 h 350"/>
                  <a:gd name="T24" fmla="*/ 1071 w 3026"/>
                  <a:gd name="T25" fmla="*/ 289 h 350"/>
                  <a:gd name="T26" fmla="*/ 1200 w 3026"/>
                  <a:gd name="T27" fmla="*/ 313 h 350"/>
                  <a:gd name="T28" fmla="*/ 1444 w 3026"/>
                  <a:gd name="T29" fmla="*/ 346 h 350"/>
                  <a:gd name="T30" fmla="*/ 1566 w 3026"/>
                  <a:gd name="T31" fmla="*/ 338 h 350"/>
                  <a:gd name="T32" fmla="*/ 1687 w 3026"/>
                  <a:gd name="T33" fmla="*/ 313 h 350"/>
                  <a:gd name="T34" fmla="*/ 1776 w 3026"/>
                  <a:gd name="T35" fmla="*/ 265 h 350"/>
                  <a:gd name="T36" fmla="*/ 1866 w 3026"/>
                  <a:gd name="T37" fmla="*/ 232 h 350"/>
                  <a:gd name="T38" fmla="*/ 1914 w 3026"/>
                  <a:gd name="T39" fmla="*/ 159 h 350"/>
                  <a:gd name="T40" fmla="*/ 1971 w 3026"/>
                  <a:gd name="T41" fmla="*/ 119 h 350"/>
                  <a:gd name="T42" fmla="*/ 2060 w 3026"/>
                  <a:gd name="T43" fmla="*/ 119 h 350"/>
                  <a:gd name="T44" fmla="*/ 2166 w 3026"/>
                  <a:gd name="T45" fmla="*/ 111 h 350"/>
                  <a:gd name="T46" fmla="*/ 2263 w 3026"/>
                  <a:gd name="T47" fmla="*/ 86 h 350"/>
                  <a:gd name="T48" fmla="*/ 2336 w 3026"/>
                  <a:gd name="T49" fmla="*/ 70 h 350"/>
                  <a:gd name="T50" fmla="*/ 2401 w 3026"/>
                  <a:gd name="T51" fmla="*/ 38 h 350"/>
                  <a:gd name="T52" fmla="*/ 2507 w 3026"/>
                  <a:gd name="T53" fmla="*/ 21 h 350"/>
                  <a:gd name="T54" fmla="*/ 2653 w 3026"/>
                  <a:gd name="T55" fmla="*/ 5 h 350"/>
                  <a:gd name="T56" fmla="*/ 2831 w 3026"/>
                  <a:gd name="T57" fmla="*/ 13 h 350"/>
                  <a:gd name="T58" fmla="*/ 2888 w 3026"/>
                  <a:gd name="T59" fmla="*/ 70 h 350"/>
                  <a:gd name="T60" fmla="*/ 2945 w 3026"/>
                  <a:gd name="T61" fmla="*/ 70 h 350"/>
                  <a:gd name="T62" fmla="*/ 3026 w 3026"/>
                  <a:gd name="T63" fmla="*/ 111 h 3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26"/>
                  <a:gd name="T97" fmla="*/ 0 h 350"/>
                  <a:gd name="T98" fmla="*/ 3026 w 3026"/>
                  <a:gd name="T99" fmla="*/ 350 h 35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26" h="350">
                    <a:moveTo>
                      <a:pt x="0" y="103"/>
                    </a:moveTo>
                    <a:cubicBezTo>
                      <a:pt x="59" y="105"/>
                      <a:pt x="118" y="107"/>
                      <a:pt x="154" y="103"/>
                    </a:cubicBezTo>
                    <a:cubicBezTo>
                      <a:pt x="190" y="99"/>
                      <a:pt x="202" y="86"/>
                      <a:pt x="219" y="78"/>
                    </a:cubicBezTo>
                    <a:cubicBezTo>
                      <a:pt x="236" y="70"/>
                      <a:pt x="240" y="66"/>
                      <a:pt x="259" y="54"/>
                    </a:cubicBezTo>
                    <a:cubicBezTo>
                      <a:pt x="278" y="42"/>
                      <a:pt x="301" y="10"/>
                      <a:pt x="332" y="5"/>
                    </a:cubicBezTo>
                    <a:cubicBezTo>
                      <a:pt x="363" y="0"/>
                      <a:pt x="416" y="12"/>
                      <a:pt x="446" y="21"/>
                    </a:cubicBezTo>
                    <a:cubicBezTo>
                      <a:pt x="476" y="30"/>
                      <a:pt x="487" y="55"/>
                      <a:pt x="511" y="62"/>
                    </a:cubicBezTo>
                    <a:cubicBezTo>
                      <a:pt x="535" y="69"/>
                      <a:pt x="566" y="61"/>
                      <a:pt x="592" y="62"/>
                    </a:cubicBezTo>
                    <a:cubicBezTo>
                      <a:pt x="618" y="63"/>
                      <a:pt x="638" y="58"/>
                      <a:pt x="665" y="70"/>
                    </a:cubicBezTo>
                    <a:cubicBezTo>
                      <a:pt x="692" y="82"/>
                      <a:pt x="726" y="116"/>
                      <a:pt x="754" y="135"/>
                    </a:cubicBezTo>
                    <a:cubicBezTo>
                      <a:pt x="782" y="154"/>
                      <a:pt x="805" y="167"/>
                      <a:pt x="835" y="184"/>
                    </a:cubicBezTo>
                    <a:cubicBezTo>
                      <a:pt x="865" y="201"/>
                      <a:pt x="894" y="223"/>
                      <a:pt x="933" y="240"/>
                    </a:cubicBezTo>
                    <a:cubicBezTo>
                      <a:pt x="972" y="257"/>
                      <a:pt x="1027" y="277"/>
                      <a:pt x="1071" y="289"/>
                    </a:cubicBezTo>
                    <a:cubicBezTo>
                      <a:pt x="1115" y="301"/>
                      <a:pt x="1138" y="304"/>
                      <a:pt x="1200" y="313"/>
                    </a:cubicBezTo>
                    <a:cubicBezTo>
                      <a:pt x="1262" y="322"/>
                      <a:pt x="1383" y="342"/>
                      <a:pt x="1444" y="346"/>
                    </a:cubicBezTo>
                    <a:cubicBezTo>
                      <a:pt x="1505" y="350"/>
                      <a:pt x="1526" y="343"/>
                      <a:pt x="1566" y="338"/>
                    </a:cubicBezTo>
                    <a:cubicBezTo>
                      <a:pt x="1606" y="333"/>
                      <a:pt x="1652" y="325"/>
                      <a:pt x="1687" y="313"/>
                    </a:cubicBezTo>
                    <a:cubicBezTo>
                      <a:pt x="1722" y="301"/>
                      <a:pt x="1746" y="278"/>
                      <a:pt x="1776" y="265"/>
                    </a:cubicBezTo>
                    <a:cubicBezTo>
                      <a:pt x="1806" y="252"/>
                      <a:pt x="1843" y="250"/>
                      <a:pt x="1866" y="232"/>
                    </a:cubicBezTo>
                    <a:cubicBezTo>
                      <a:pt x="1889" y="214"/>
                      <a:pt x="1897" y="178"/>
                      <a:pt x="1914" y="159"/>
                    </a:cubicBezTo>
                    <a:cubicBezTo>
                      <a:pt x="1931" y="140"/>
                      <a:pt x="1947" y="126"/>
                      <a:pt x="1971" y="119"/>
                    </a:cubicBezTo>
                    <a:cubicBezTo>
                      <a:pt x="1995" y="112"/>
                      <a:pt x="2028" y="120"/>
                      <a:pt x="2060" y="119"/>
                    </a:cubicBezTo>
                    <a:cubicBezTo>
                      <a:pt x="2092" y="118"/>
                      <a:pt x="2132" y="116"/>
                      <a:pt x="2166" y="111"/>
                    </a:cubicBezTo>
                    <a:cubicBezTo>
                      <a:pt x="2200" y="106"/>
                      <a:pt x="2235" y="93"/>
                      <a:pt x="2263" y="86"/>
                    </a:cubicBezTo>
                    <a:cubicBezTo>
                      <a:pt x="2291" y="79"/>
                      <a:pt x="2313" y="78"/>
                      <a:pt x="2336" y="70"/>
                    </a:cubicBezTo>
                    <a:cubicBezTo>
                      <a:pt x="2359" y="62"/>
                      <a:pt x="2373" y="46"/>
                      <a:pt x="2401" y="38"/>
                    </a:cubicBezTo>
                    <a:cubicBezTo>
                      <a:pt x="2429" y="30"/>
                      <a:pt x="2465" y="26"/>
                      <a:pt x="2507" y="21"/>
                    </a:cubicBezTo>
                    <a:cubicBezTo>
                      <a:pt x="2549" y="16"/>
                      <a:pt x="2599" y="6"/>
                      <a:pt x="2653" y="5"/>
                    </a:cubicBezTo>
                    <a:cubicBezTo>
                      <a:pt x="2707" y="4"/>
                      <a:pt x="2792" y="2"/>
                      <a:pt x="2831" y="13"/>
                    </a:cubicBezTo>
                    <a:cubicBezTo>
                      <a:pt x="2870" y="24"/>
                      <a:pt x="2869" y="60"/>
                      <a:pt x="2888" y="70"/>
                    </a:cubicBezTo>
                    <a:cubicBezTo>
                      <a:pt x="2907" y="80"/>
                      <a:pt x="2922" y="63"/>
                      <a:pt x="2945" y="70"/>
                    </a:cubicBezTo>
                    <a:cubicBezTo>
                      <a:pt x="2968" y="77"/>
                      <a:pt x="3010" y="107"/>
                      <a:pt x="3026" y="111"/>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grpSp>
        <p:sp>
          <p:nvSpPr>
            <p:cNvPr id="14376" name="Text Box 70"/>
            <p:cNvSpPr txBox="1">
              <a:spLocks noChangeArrowheads="1"/>
            </p:cNvSpPr>
            <p:nvPr/>
          </p:nvSpPr>
          <p:spPr bwMode="auto">
            <a:xfrm>
              <a:off x="389" y="1599"/>
              <a:ext cx="23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3’</a:t>
              </a:r>
            </a:p>
          </p:txBody>
        </p:sp>
        <p:sp>
          <p:nvSpPr>
            <p:cNvPr id="14377" name="Text Box 71"/>
            <p:cNvSpPr txBox="1">
              <a:spLocks noChangeArrowheads="1"/>
            </p:cNvSpPr>
            <p:nvPr/>
          </p:nvSpPr>
          <p:spPr bwMode="auto">
            <a:xfrm>
              <a:off x="3566" y="1567"/>
              <a:ext cx="23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5’</a:t>
              </a:r>
            </a:p>
          </p:txBody>
        </p:sp>
        <p:sp>
          <p:nvSpPr>
            <p:cNvPr id="14378" name="Text Box 72"/>
            <p:cNvSpPr txBox="1">
              <a:spLocks noChangeArrowheads="1"/>
            </p:cNvSpPr>
            <p:nvPr/>
          </p:nvSpPr>
          <p:spPr bwMode="auto">
            <a:xfrm>
              <a:off x="396" y="1429"/>
              <a:ext cx="23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5’</a:t>
              </a:r>
            </a:p>
          </p:txBody>
        </p:sp>
        <p:sp>
          <p:nvSpPr>
            <p:cNvPr id="14379" name="Text Box 73"/>
            <p:cNvSpPr txBox="1">
              <a:spLocks noChangeArrowheads="1"/>
            </p:cNvSpPr>
            <p:nvPr/>
          </p:nvSpPr>
          <p:spPr bwMode="auto">
            <a:xfrm>
              <a:off x="3560" y="1379"/>
              <a:ext cx="23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3’</a:t>
              </a:r>
            </a:p>
          </p:txBody>
        </p:sp>
      </p:grpSp>
      <p:grpSp>
        <p:nvGrpSpPr>
          <p:cNvPr id="12" name="Group 77"/>
          <p:cNvGrpSpPr>
            <a:grpSpLocks/>
          </p:cNvGrpSpPr>
          <p:nvPr/>
        </p:nvGrpSpPr>
        <p:grpSpPr bwMode="auto">
          <a:xfrm>
            <a:off x="323850" y="968375"/>
            <a:ext cx="1343025" cy="652463"/>
            <a:chOff x="524" y="610"/>
            <a:chExt cx="846" cy="411"/>
          </a:xfrm>
        </p:grpSpPr>
        <p:sp>
          <p:nvSpPr>
            <p:cNvPr id="14372" name="Text Box 74"/>
            <p:cNvSpPr txBox="1">
              <a:spLocks noChangeArrowheads="1"/>
            </p:cNvSpPr>
            <p:nvPr/>
          </p:nvSpPr>
          <p:spPr bwMode="auto">
            <a:xfrm>
              <a:off x="524" y="610"/>
              <a:ext cx="84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solidFill>
                    <a:srgbClr val="800000"/>
                  </a:solidFill>
                </a:rPr>
                <a:t>Promoter</a:t>
              </a:r>
            </a:p>
          </p:txBody>
        </p:sp>
        <p:sp>
          <p:nvSpPr>
            <p:cNvPr id="14373" name="AutoShape 75"/>
            <p:cNvSpPr>
              <a:spLocks noChangeArrowheads="1"/>
            </p:cNvSpPr>
            <p:nvPr/>
          </p:nvSpPr>
          <p:spPr bwMode="auto">
            <a:xfrm>
              <a:off x="1127" y="965"/>
              <a:ext cx="179" cy="56"/>
            </a:xfrm>
            <a:prstGeom prst="roundRect">
              <a:avLst>
                <a:gd name="adj" fmla="val 16667"/>
              </a:avLst>
            </a:prstGeom>
            <a:solidFill>
              <a:srgbClr val="FF00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endParaRPr lang="en-US" altLang="en-US" sz="1000"/>
            </a:p>
          </p:txBody>
        </p:sp>
        <p:sp>
          <p:nvSpPr>
            <p:cNvPr id="14374" name="Line 76"/>
            <p:cNvSpPr>
              <a:spLocks noChangeShapeType="1"/>
            </p:cNvSpPr>
            <p:nvPr/>
          </p:nvSpPr>
          <p:spPr bwMode="auto">
            <a:xfrm>
              <a:off x="1193" y="803"/>
              <a:ext cx="8" cy="15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grpSp>
      <p:sp>
        <p:nvSpPr>
          <p:cNvPr id="35918" name="Freeform 78"/>
          <p:cNvSpPr>
            <a:spLocks/>
          </p:cNvSpPr>
          <p:nvPr/>
        </p:nvSpPr>
        <p:spPr bwMode="auto">
          <a:xfrm>
            <a:off x="968375" y="2571750"/>
            <a:ext cx="595313" cy="600075"/>
          </a:xfrm>
          <a:custGeom>
            <a:avLst/>
            <a:gdLst>
              <a:gd name="T0" fmla="*/ 2147483647 w 489"/>
              <a:gd name="T1" fmla="*/ 2147483647 h 474"/>
              <a:gd name="T2" fmla="*/ 2147483647 w 489"/>
              <a:gd name="T3" fmla="*/ 2147483647 h 474"/>
              <a:gd name="T4" fmla="*/ 2147483647 w 489"/>
              <a:gd name="T5" fmla="*/ 2147483647 h 474"/>
              <a:gd name="T6" fmla="*/ 2147483647 w 489"/>
              <a:gd name="T7" fmla="*/ 2147483647 h 474"/>
              <a:gd name="T8" fmla="*/ 2147483647 w 489"/>
              <a:gd name="T9" fmla="*/ 2147483647 h 474"/>
              <a:gd name="T10" fmla="*/ 2147483647 w 489"/>
              <a:gd name="T11" fmla="*/ 2147483647 h 474"/>
              <a:gd name="T12" fmla="*/ 2147483647 w 489"/>
              <a:gd name="T13" fmla="*/ 2147483647 h 474"/>
              <a:gd name="T14" fmla="*/ 2147483647 w 489"/>
              <a:gd name="T15" fmla="*/ 2147483647 h 474"/>
              <a:gd name="T16" fmla="*/ 2147483647 w 489"/>
              <a:gd name="T17" fmla="*/ 2147483647 h 474"/>
              <a:gd name="T18" fmla="*/ 2147483647 w 489"/>
              <a:gd name="T19" fmla="*/ 2147483647 h 474"/>
              <a:gd name="T20" fmla="*/ 2147483647 w 489"/>
              <a:gd name="T21" fmla="*/ 2147483647 h 474"/>
              <a:gd name="T22" fmla="*/ 2147483647 w 489"/>
              <a:gd name="T23" fmla="*/ 2147483647 h 474"/>
              <a:gd name="T24" fmla="*/ 2147483647 w 489"/>
              <a:gd name="T25" fmla="*/ 2147483647 h 474"/>
              <a:gd name="T26" fmla="*/ 2147483647 w 489"/>
              <a:gd name="T27" fmla="*/ 2147483647 h 474"/>
              <a:gd name="T28" fmla="*/ 2147483647 w 489"/>
              <a:gd name="T29" fmla="*/ 2147483647 h 474"/>
              <a:gd name="T30" fmla="*/ 2147483647 w 489"/>
              <a:gd name="T31" fmla="*/ 2147483647 h 474"/>
              <a:gd name="T32" fmla="*/ 2147483647 w 489"/>
              <a:gd name="T33" fmla="*/ 2147483647 h 474"/>
              <a:gd name="T34" fmla="*/ 2147483647 w 489"/>
              <a:gd name="T35" fmla="*/ 2147483647 h 474"/>
              <a:gd name="T36" fmla="*/ 2147483647 w 489"/>
              <a:gd name="T37" fmla="*/ 2147483647 h 474"/>
              <a:gd name="T38" fmla="*/ 2147483647 w 489"/>
              <a:gd name="T39" fmla="*/ 2147483647 h 474"/>
              <a:gd name="T40" fmla="*/ 2147483647 w 489"/>
              <a:gd name="T41" fmla="*/ 2147483647 h 474"/>
              <a:gd name="T42" fmla="*/ 2147483647 w 489"/>
              <a:gd name="T43" fmla="*/ 2147483647 h 474"/>
              <a:gd name="T44" fmla="*/ 2147483647 w 489"/>
              <a:gd name="T45" fmla="*/ 2147483647 h 474"/>
              <a:gd name="T46" fmla="*/ 2147483647 w 489"/>
              <a:gd name="T47" fmla="*/ 0 h 474"/>
              <a:gd name="T48" fmla="*/ 2147483647 w 489"/>
              <a:gd name="T49" fmla="*/ 2147483647 h 4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89"/>
              <a:gd name="T76" fmla="*/ 0 h 474"/>
              <a:gd name="T77" fmla="*/ 489 w 489"/>
              <a:gd name="T78" fmla="*/ 474 h 4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89" h="474">
                <a:moveTo>
                  <a:pt x="166" y="65"/>
                </a:moveTo>
                <a:cubicBezTo>
                  <a:pt x="116" y="57"/>
                  <a:pt x="60" y="43"/>
                  <a:pt x="20" y="81"/>
                </a:cubicBezTo>
                <a:cubicBezTo>
                  <a:pt x="28" y="122"/>
                  <a:pt x="21" y="149"/>
                  <a:pt x="61" y="162"/>
                </a:cubicBezTo>
                <a:cubicBezTo>
                  <a:pt x="52" y="197"/>
                  <a:pt x="45" y="204"/>
                  <a:pt x="20" y="227"/>
                </a:cubicBezTo>
                <a:cubicBezTo>
                  <a:pt x="7" y="265"/>
                  <a:pt x="0" y="345"/>
                  <a:pt x="29" y="373"/>
                </a:cubicBezTo>
                <a:cubicBezTo>
                  <a:pt x="42" y="385"/>
                  <a:pt x="62" y="387"/>
                  <a:pt x="77" y="397"/>
                </a:cubicBezTo>
                <a:cubicBezTo>
                  <a:pt x="91" y="470"/>
                  <a:pt x="100" y="454"/>
                  <a:pt x="183" y="462"/>
                </a:cubicBezTo>
                <a:cubicBezTo>
                  <a:pt x="291" y="451"/>
                  <a:pt x="255" y="474"/>
                  <a:pt x="280" y="397"/>
                </a:cubicBezTo>
                <a:cubicBezTo>
                  <a:pt x="270" y="366"/>
                  <a:pt x="250" y="363"/>
                  <a:pt x="239" y="332"/>
                </a:cubicBezTo>
                <a:cubicBezTo>
                  <a:pt x="303" y="311"/>
                  <a:pt x="266" y="351"/>
                  <a:pt x="288" y="389"/>
                </a:cubicBezTo>
                <a:cubicBezTo>
                  <a:pt x="292" y="396"/>
                  <a:pt x="304" y="394"/>
                  <a:pt x="312" y="397"/>
                </a:cubicBezTo>
                <a:cubicBezTo>
                  <a:pt x="327" y="440"/>
                  <a:pt x="330" y="445"/>
                  <a:pt x="377" y="454"/>
                </a:cubicBezTo>
                <a:cubicBezTo>
                  <a:pt x="404" y="451"/>
                  <a:pt x="432" y="452"/>
                  <a:pt x="459" y="446"/>
                </a:cubicBezTo>
                <a:cubicBezTo>
                  <a:pt x="468" y="444"/>
                  <a:pt x="481" y="439"/>
                  <a:pt x="483" y="430"/>
                </a:cubicBezTo>
                <a:cubicBezTo>
                  <a:pt x="487" y="410"/>
                  <a:pt x="479" y="339"/>
                  <a:pt x="450" y="324"/>
                </a:cubicBezTo>
                <a:cubicBezTo>
                  <a:pt x="435" y="316"/>
                  <a:pt x="402" y="308"/>
                  <a:pt x="402" y="308"/>
                </a:cubicBezTo>
                <a:cubicBezTo>
                  <a:pt x="387" y="262"/>
                  <a:pt x="393" y="305"/>
                  <a:pt x="418" y="259"/>
                </a:cubicBezTo>
                <a:cubicBezTo>
                  <a:pt x="426" y="244"/>
                  <a:pt x="429" y="227"/>
                  <a:pt x="434" y="211"/>
                </a:cubicBezTo>
                <a:cubicBezTo>
                  <a:pt x="437" y="203"/>
                  <a:pt x="442" y="186"/>
                  <a:pt x="442" y="186"/>
                </a:cubicBezTo>
                <a:cubicBezTo>
                  <a:pt x="448" y="192"/>
                  <a:pt x="451" y="203"/>
                  <a:pt x="459" y="203"/>
                </a:cubicBezTo>
                <a:cubicBezTo>
                  <a:pt x="489" y="203"/>
                  <a:pt x="469" y="137"/>
                  <a:pt x="459" y="130"/>
                </a:cubicBezTo>
                <a:cubicBezTo>
                  <a:pt x="433" y="112"/>
                  <a:pt x="377" y="103"/>
                  <a:pt x="345" y="97"/>
                </a:cubicBezTo>
                <a:cubicBezTo>
                  <a:pt x="310" y="74"/>
                  <a:pt x="280" y="30"/>
                  <a:pt x="239" y="16"/>
                </a:cubicBezTo>
                <a:cubicBezTo>
                  <a:pt x="223" y="11"/>
                  <a:pt x="191" y="0"/>
                  <a:pt x="191" y="0"/>
                </a:cubicBezTo>
                <a:cubicBezTo>
                  <a:pt x="143" y="15"/>
                  <a:pt x="145" y="21"/>
                  <a:pt x="166" y="65"/>
                </a:cubicBezTo>
                <a:close/>
              </a:path>
            </a:pathLst>
          </a:custGeom>
          <a:solidFill>
            <a:srgbClr val="3366FF">
              <a:alpha val="49019"/>
            </a:srgbClr>
          </a:solidFill>
          <a:ln w="3175">
            <a:solidFill>
              <a:schemeClr val="tx1"/>
            </a:solidFill>
            <a:round/>
            <a:headEnd/>
            <a:tailEnd/>
          </a:ln>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sp>
        <p:nvSpPr>
          <p:cNvPr id="35921" name="Text Box 81"/>
          <p:cNvSpPr txBox="1">
            <a:spLocks noChangeArrowheads="1"/>
          </p:cNvSpPr>
          <p:nvPr/>
        </p:nvSpPr>
        <p:spPr bwMode="auto">
          <a:xfrm>
            <a:off x="774700" y="3086100"/>
            <a:ext cx="36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5’</a:t>
            </a:r>
          </a:p>
        </p:txBody>
      </p:sp>
      <p:sp>
        <p:nvSpPr>
          <p:cNvPr id="35925" name="Freeform 85"/>
          <p:cNvSpPr>
            <a:spLocks/>
          </p:cNvSpPr>
          <p:nvPr/>
        </p:nvSpPr>
        <p:spPr bwMode="auto">
          <a:xfrm rot="228995">
            <a:off x="1082675" y="3079750"/>
            <a:ext cx="1069975" cy="139700"/>
          </a:xfrm>
          <a:custGeom>
            <a:avLst/>
            <a:gdLst>
              <a:gd name="T0" fmla="*/ 0 w 397"/>
              <a:gd name="T1" fmla="*/ 2147483647 h 121"/>
              <a:gd name="T2" fmla="*/ 2147483647 w 397"/>
              <a:gd name="T3" fmla="*/ 2147483647 h 121"/>
              <a:gd name="T4" fmla="*/ 2147483647 w 397"/>
              <a:gd name="T5" fmla="*/ 2147483647 h 121"/>
              <a:gd name="T6" fmla="*/ 2147483647 w 397"/>
              <a:gd name="T7" fmla="*/ 2147483647 h 121"/>
              <a:gd name="T8" fmla="*/ 2147483647 w 397"/>
              <a:gd name="T9" fmla="*/ 2147483647 h 121"/>
              <a:gd name="T10" fmla="*/ 2147483647 w 397"/>
              <a:gd name="T11" fmla="*/ 2147483647 h 121"/>
              <a:gd name="T12" fmla="*/ 2147483647 w 397"/>
              <a:gd name="T13" fmla="*/ 2147483647 h 121"/>
              <a:gd name="T14" fmla="*/ 0 60000 65536"/>
              <a:gd name="T15" fmla="*/ 0 60000 65536"/>
              <a:gd name="T16" fmla="*/ 0 60000 65536"/>
              <a:gd name="T17" fmla="*/ 0 60000 65536"/>
              <a:gd name="T18" fmla="*/ 0 60000 65536"/>
              <a:gd name="T19" fmla="*/ 0 60000 65536"/>
              <a:gd name="T20" fmla="*/ 0 60000 65536"/>
              <a:gd name="T21" fmla="*/ 0 w 397"/>
              <a:gd name="T22" fmla="*/ 0 h 121"/>
              <a:gd name="T23" fmla="*/ 397 w 397"/>
              <a:gd name="T24" fmla="*/ 121 h 1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7" h="121">
                <a:moveTo>
                  <a:pt x="0" y="121"/>
                </a:moveTo>
                <a:cubicBezTo>
                  <a:pt x="25" y="118"/>
                  <a:pt x="50" y="115"/>
                  <a:pt x="73" y="97"/>
                </a:cubicBezTo>
                <a:cubicBezTo>
                  <a:pt x="96" y="79"/>
                  <a:pt x="112" y="30"/>
                  <a:pt x="138" y="15"/>
                </a:cubicBezTo>
                <a:cubicBezTo>
                  <a:pt x="164" y="0"/>
                  <a:pt x="201" y="7"/>
                  <a:pt x="227" y="7"/>
                </a:cubicBezTo>
                <a:cubicBezTo>
                  <a:pt x="253" y="7"/>
                  <a:pt x="273" y="8"/>
                  <a:pt x="292" y="15"/>
                </a:cubicBezTo>
                <a:cubicBezTo>
                  <a:pt x="311" y="22"/>
                  <a:pt x="323" y="30"/>
                  <a:pt x="340" y="48"/>
                </a:cubicBezTo>
                <a:cubicBezTo>
                  <a:pt x="357" y="66"/>
                  <a:pt x="388" y="109"/>
                  <a:pt x="397" y="121"/>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sp>
        <p:nvSpPr>
          <p:cNvPr id="35927" name="Text Box 87"/>
          <p:cNvSpPr txBox="1">
            <a:spLocks noChangeArrowheads="1"/>
          </p:cNvSpPr>
          <p:nvPr/>
        </p:nvSpPr>
        <p:spPr bwMode="auto">
          <a:xfrm>
            <a:off x="342900" y="2244725"/>
            <a:ext cx="2035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solidFill>
                  <a:srgbClr val="800000"/>
                </a:solidFill>
              </a:rPr>
              <a:t>RNA Polymerase</a:t>
            </a:r>
          </a:p>
        </p:txBody>
      </p:sp>
      <p:grpSp>
        <p:nvGrpSpPr>
          <p:cNvPr id="13" name="Group 106"/>
          <p:cNvGrpSpPr>
            <a:grpSpLocks/>
          </p:cNvGrpSpPr>
          <p:nvPr/>
        </p:nvGrpSpPr>
        <p:grpSpPr bwMode="auto">
          <a:xfrm>
            <a:off x="363538" y="3724275"/>
            <a:ext cx="4787900" cy="1963738"/>
            <a:chOff x="493" y="2346"/>
            <a:chExt cx="3016" cy="1237"/>
          </a:xfrm>
        </p:grpSpPr>
        <p:sp>
          <p:nvSpPr>
            <p:cNvPr id="14357" name="Text Box 7"/>
            <p:cNvSpPr txBox="1">
              <a:spLocks noChangeArrowheads="1"/>
            </p:cNvSpPr>
            <p:nvPr/>
          </p:nvSpPr>
          <p:spPr bwMode="auto">
            <a:xfrm>
              <a:off x="2439" y="2346"/>
              <a:ext cx="9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t>Termination</a:t>
              </a:r>
            </a:p>
          </p:txBody>
        </p:sp>
        <p:grpSp>
          <p:nvGrpSpPr>
            <p:cNvPr id="14358" name="Group 102"/>
            <p:cNvGrpSpPr>
              <a:grpSpLocks/>
            </p:cNvGrpSpPr>
            <p:nvPr/>
          </p:nvGrpSpPr>
          <p:grpSpPr bwMode="auto">
            <a:xfrm>
              <a:off x="493" y="2966"/>
              <a:ext cx="3016" cy="617"/>
              <a:chOff x="493" y="2966"/>
              <a:chExt cx="3016" cy="617"/>
            </a:xfrm>
          </p:grpSpPr>
          <p:grpSp>
            <p:nvGrpSpPr>
              <p:cNvPr id="14360" name="Group 88"/>
              <p:cNvGrpSpPr>
                <a:grpSpLocks/>
              </p:cNvGrpSpPr>
              <p:nvPr/>
            </p:nvGrpSpPr>
            <p:grpSpPr bwMode="auto">
              <a:xfrm>
                <a:off x="493" y="2966"/>
                <a:ext cx="3016" cy="216"/>
                <a:chOff x="214" y="3022"/>
                <a:chExt cx="3016" cy="216"/>
              </a:xfrm>
            </p:grpSpPr>
            <p:grpSp>
              <p:nvGrpSpPr>
                <p:cNvPr id="14366" name="Group 89"/>
                <p:cNvGrpSpPr>
                  <a:grpSpLocks/>
                </p:cNvGrpSpPr>
                <p:nvPr/>
              </p:nvGrpSpPr>
              <p:grpSpPr bwMode="auto">
                <a:xfrm>
                  <a:off x="1714" y="3071"/>
                  <a:ext cx="1516" cy="167"/>
                  <a:chOff x="975" y="1846"/>
                  <a:chExt cx="1905" cy="216"/>
                </a:xfrm>
              </p:grpSpPr>
              <p:sp>
                <p:nvSpPr>
                  <p:cNvPr id="14370" name="Freeform 90"/>
                  <p:cNvSpPr>
                    <a:spLocks/>
                  </p:cNvSpPr>
                  <p:nvPr/>
                </p:nvSpPr>
                <p:spPr bwMode="auto">
                  <a:xfrm>
                    <a:off x="982" y="1846"/>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sp>
                <p:nvSpPr>
                  <p:cNvPr id="14371" name="Freeform 91"/>
                  <p:cNvSpPr>
                    <a:spLocks/>
                  </p:cNvSpPr>
                  <p:nvPr/>
                </p:nvSpPr>
                <p:spPr bwMode="auto">
                  <a:xfrm>
                    <a:off x="975" y="1877"/>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grpSp>
            <p:grpSp>
              <p:nvGrpSpPr>
                <p:cNvPr id="14367" name="Group 92"/>
                <p:cNvGrpSpPr>
                  <a:grpSpLocks/>
                </p:cNvGrpSpPr>
                <p:nvPr/>
              </p:nvGrpSpPr>
              <p:grpSpPr bwMode="auto">
                <a:xfrm flipV="1">
                  <a:off x="214" y="3022"/>
                  <a:ext cx="1516" cy="167"/>
                  <a:chOff x="975" y="1846"/>
                  <a:chExt cx="1905" cy="216"/>
                </a:xfrm>
              </p:grpSpPr>
              <p:sp>
                <p:nvSpPr>
                  <p:cNvPr id="14368" name="Freeform 93"/>
                  <p:cNvSpPr>
                    <a:spLocks/>
                  </p:cNvSpPr>
                  <p:nvPr/>
                </p:nvSpPr>
                <p:spPr bwMode="auto">
                  <a:xfrm>
                    <a:off x="982" y="1846"/>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sp>
                <p:nvSpPr>
                  <p:cNvPr id="14369" name="Freeform 94"/>
                  <p:cNvSpPr>
                    <a:spLocks/>
                  </p:cNvSpPr>
                  <p:nvPr/>
                </p:nvSpPr>
                <p:spPr bwMode="auto">
                  <a:xfrm>
                    <a:off x="975" y="1877"/>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grpSp>
          </p:grpSp>
          <p:grpSp>
            <p:nvGrpSpPr>
              <p:cNvPr id="14361" name="Group 101"/>
              <p:cNvGrpSpPr>
                <a:grpSpLocks/>
              </p:cNvGrpSpPr>
              <p:nvPr/>
            </p:nvGrpSpPr>
            <p:grpSpPr bwMode="auto">
              <a:xfrm>
                <a:off x="1054" y="3018"/>
                <a:ext cx="1695" cy="361"/>
                <a:chOff x="1119" y="3383"/>
                <a:chExt cx="1695" cy="361"/>
              </a:xfrm>
            </p:grpSpPr>
            <p:sp>
              <p:nvSpPr>
                <p:cNvPr id="14363" name="Freeform 96"/>
                <p:cNvSpPr>
                  <a:spLocks/>
                </p:cNvSpPr>
                <p:nvPr/>
              </p:nvSpPr>
              <p:spPr bwMode="auto">
                <a:xfrm>
                  <a:off x="1314" y="3497"/>
                  <a:ext cx="1306" cy="177"/>
                </a:xfrm>
                <a:custGeom>
                  <a:avLst/>
                  <a:gdLst>
                    <a:gd name="T0" fmla="*/ 0 w 1063"/>
                    <a:gd name="T1" fmla="*/ 121 h 177"/>
                    <a:gd name="T2" fmla="*/ 159823 w 1063"/>
                    <a:gd name="T3" fmla="*/ 56 h 177"/>
                    <a:gd name="T4" fmla="*/ 293044 w 1063"/>
                    <a:gd name="T5" fmla="*/ 32 h 177"/>
                    <a:gd name="T6" fmla="*/ 399872 w 1063"/>
                    <a:gd name="T7" fmla="*/ 48 h 177"/>
                    <a:gd name="T8" fmla="*/ 488545 w 1063"/>
                    <a:gd name="T9" fmla="*/ 129 h 177"/>
                    <a:gd name="T10" fmla="*/ 640606 w 1063"/>
                    <a:gd name="T11" fmla="*/ 170 h 177"/>
                    <a:gd name="T12" fmla="*/ 729626 w 1063"/>
                    <a:gd name="T13" fmla="*/ 170 h 177"/>
                    <a:gd name="T14" fmla="*/ 854382 w 1063"/>
                    <a:gd name="T15" fmla="*/ 154 h 177"/>
                    <a:gd name="T16" fmla="*/ 907672 w 1063"/>
                    <a:gd name="T17" fmla="*/ 81 h 177"/>
                    <a:gd name="T18" fmla="*/ 1041538 w 1063"/>
                    <a:gd name="T19" fmla="*/ 81 h 177"/>
                    <a:gd name="T20" fmla="*/ 1165992 w 1063"/>
                    <a:gd name="T21" fmla="*/ 0 h 1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63"/>
                    <a:gd name="T34" fmla="*/ 0 h 177"/>
                    <a:gd name="T35" fmla="*/ 1063 w 1063"/>
                    <a:gd name="T36" fmla="*/ 177 h 1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63" h="177">
                      <a:moveTo>
                        <a:pt x="0" y="121"/>
                      </a:moveTo>
                      <a:cubicBezTo>
                        <a:pt x="50" y="96"/>
                        <a:pt x="101" y="71"/>
                        <a:pt x="146" y="56"/>
                      </a:cubicBezTo>
                      <a:cubicBezTo>
                        <a:pt x="191" y="41"/>
                        <a:pt x="232" y="33"/>
                        <a:pt x="268" y="32"/>
                      </a:cubicBezTo>
                      <a:cubicBezTo>
                        <a:pt x="304" y="31"/>
                        <a:pt x="335" y="32"/>
                        <a:pt x="365" y="48"/>
                      </a:cubicBezTo>
                      <a:cubicBezTo>
                        <a:pt x="395" y="64"/>
                        <a:pt x="410" y="109"/>
                        <a:pt x="446" y="129"/>
                      </a:cubicBezTo>
                      <a:cubicBezTo>
                        <a:pt x="482" y="149"/>
                        <a:pt x="548" y="163"/>
                        <a:pt x="584" y="170"/>
                      </a:cubicBezTo>
                      <a:cubicBezTo>
                        <a:pt x="620" y="177"/>
                        <a:pt x="633" y="173"/>
                        <a:pt x="665" y="170"/>
                      </a:cubicBezTo>
                      <a:cubicBezTo>
                        <a:pt x="697" y="167"/>
                        <a:pt x="752" y="169"/>
                        <a:pt x="779" y="154"/>
                      </a:cubicBezTo>
                      <a:cubicBezTo>
                        <a:pt x="806" y="139"/>
                        <a:pt x="800" y="93"/>
                        <a:pt x="828" y="81"/>
                      </a:cubicBezTo>
                      <a:cubicBezTo>
                        <a:pt x="856" y="69"/>
                        <a:pt x="910" y="94"/>
                        <a:pt x="949" y="81"/>
                      </a:cubicBezTo>
                      <a:cubicBezTo>
                        <a:pt x="988" y="68"/>
                        <a:pt x="1025" y="34"/>
                        <a:pt x="1063"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sp>
              <p:nvSpPr>
                <p:cNvPr id="14364" name="Text Box 97"/>
                <p:cNvSpPr txBox="1">
                  <a:spLocks noChangeArrowheads="1"/>
                </p:cNvSpPr>
                <p:nvPr/>
              </p:nvSpPr>
              <p:spPr bwMode="auto">
                <a:xfrm>
                  <a:off x="1119" y="3513"/>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5’</a:t>
                  </a:r>
                </a:p>
              </p:txBody>
            </p:sp>
            <p:sp>
              <p:nvSpPr>
                <p:cNvPr id="14365" name="Text Box 98"/>
                <p:cNvSpPr txBox="1">
                  <a:spLocks noChangeArrowheads="1"/>
                </p:cNvSpPr>
                <p:nvPr/>
              </p:nvSpPr>
              <p:spPr bwMode="auto">
                <a:xfrm>
                  <a:off x="2586" y="3383"/>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b="0"/>
                    <a:t>3’</a:t>
                  </a:r>
                </a:p>
              </p:txBody>
            </p:sp>
          </p:grpSp>
          <p:sp>
            <p:nvSpPr>
              <p:cNvPr id="14362" name="Freeform 100"/>
              <p:cNvSpPr>
                <a:spLocks/>
              </p:cNvSpPr>
              <p:nvPr/>
            </p:nvSpPr>
            <p:spPr bwMode="auto">
              <a:xfrm>
                <a:off x="2504" y="3205"/>
                <a:ext cx="375" cy="378"/>
              </a:xfrm>
              <a:custGeom>
                <a:avLst/>
                <a:gdLst>
                  <a:gd name="T0" fmla="*/ 2 w 489"/>
                  <a:gd name="T1" fmla="*/ 2 h 474"/>
                  <a:gd name="T2" fmla="*/ 2 w 489"/>
                  <a:gd name="T3" fmla="*/ 2 h 474"/>
                  <a:gd name="T4" fmla="*/ 2 w 489"/>
                  <a:gd name="T5" fmla="*/ 2 h 474"/>
                  <a:gd name="T6" fmla="*/ 2 w 489"/>
                  <a:gd name="T7" fmla="*/ 2 h 474"/>
                  <a:gd name="T8" fmla="*/ 2 w 489"/>
                  <a:gd name="T9" fmla="*/ 2 h 474"/>
                  <a:gd name="T10" fmla="*/ 2 w 489"/>
                  <a:gd name="T11" fmla="*/ 2 h 474"/>
                  <a:gd name="T12" fmla="*/ 2 w 489"/>
                  <a:gd name="T13" fmla="*/ 2 h 474"/>
                  <a:gd name="T14" fmla="*/ 2 w 489"/>
                  <a:gd name="T15" fmla="*/ 2 h 474"/>
                  <a:gd name="T16" fmla="*/ 2 w 489"/>
                  <a:gd name="T17" fmla="*/ 2 h 474"/>
                  <a:gd name="T18" fmla="*/ 2 w 489"/>
                  <a:gd name="T19" fmla="*/ 2 h 474"/>
                  <a:gd name="T20" fmla="*/ 2 w 489"/>
                  <a:gd name="T21" fmla="*/ 2 h 474"/>
                  <a:gd name="T22" fmla="*/ 2 w 489"/>
                  <a:gd name="T23" fmla="*/ 2 h 474"/>
                  <a:gd name="T24" fmla="*/ 2 w 489"/>
                  <a:gd name="T25" fmla="*/ 2 h 474"/>
                  <a:gd name="T26" fmla="*/ 2 w 489"/>
                  <a:gd name="T27" fmla="*/ 2 h 474"/>
                  <a:gd name="T28" fmla="*/ 2 w 489"/>
                  <a:gd name="T29" fmla="*/ 2 h 474"/>
                  <a:gd name="T30" fmla="*/ 2 w 489"/>
                  <a:gd name="T31" fmla="*/ 2 h 474"/>
                  <a:gd name="T32" fmla="*/ 2 w 489"/>
                  <a:gd name="T33" fmla="*/ 2 h 474"/>
                  <a:gd name="T34" fmla="*/ 2 w 489"/>
                  <a:gd name="T35" fmla="*/ 2 h 474"/>
                  <a:gd name="T36" fmla="*/ 2 w 489"/>
                  <a:gd name="T37" fmla="*/ 2 h 474"/>
                  <a:gd name="T38" fmla="*/ 2 w 489"/>
                  <a:gd name="T39" fmla="*/ 2 h 474"/>
                  <a:gd name="T40" fmla="*/ 2 w 489"/>
                  <a:gd name="T41" fmla="*/ 2 h 474"/>
                  <a:gd name="T42" fmla="*/ 2 w 489"/>
                  <a:gd name="T43" fmla="*/ 2 h 474"/>
                  <a:gd name="T44" fmla="*/ 2 w 489"/>
                  <a:gd name="T45" fmla="*/ 2 h 474"/>
                  <a:gd name="T46" fmla="*/ 2 w 489"/>
                  <a:gd name="T47" fmla="*/ 0 h 474"/>
                  <a:gd name="T48" fmla="*/ 2 w 489"/>
                  <a:gd name="T49" fmla="*/ 2 h 4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89"/>
                  <a:gd name="T76" fmla="*/ 0 h 474"/>
                  <a:gd name="T77" fmla="*/ 489 w 489"/>
                  <a:gd name="T78" fmla="*/ 474 h 4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89" h="474">
                    <a:moveTo>
                      <a:pt x="166" y="65"/>
                    </a:moveTo>
                    <a:cubicBezTo>
                      <a:pt x="116" y="57"/>
                      <a:pt x="60" y="43"/>
                      <a:pt x="20" y="81"/>
                    </a:cubicBezTo>
                    <a:cubicBezTo>
                      <a:pt x="28" y="122"/>
                      <a:pt x="21" y="149"/>
                      <a:pt x="61" y="162"/>
                    </a:cubicBezTo>
                    <a:cubicBezTo>
                      <a:pt x="52" y="197"/>
                      <a:pt x="45" y="204"/>
                      <a:pt x="20" y="227"/>
                    </a:cubicBezTo>
                    <a:cubicBezTo>
                      <a:pt x="7" y="265"/>
                      <a:pt x="0" y="345"/>
                      <a:pt x="29" y="373"/>
                    </a:cubicBezTo>
                    <a:cubicBezTo>
                      <a:pt x="42" y="385"/>
                      <a:pt x="62" y="387"/>
                      <a:pt x="77" y="397"/>
                    </a:cubicBezTo>
                    <a:cubicBezTo>
                      <a:pt x="91" y="470"/>
                      <a:pt x="100" y="454"/>
                      <a:pt x="183" y="462"/>
                    </a:cubicBezTo>
                    <a:cubicBezTo>
                      <a:pt x="291" y="451"/>
                      <a:pt x="255" y="474"/>
                      <a:pt x="280" y="397"/>
                    </a:cubicBezTo>
                    <a:cubicBezTo>
                      <a:pt x="270" y="366"/>
                      <a:pt x="250" y="363"/>
                      <a:pt x="239" y="332"/>
                    </a:cubicBezTo>
                    <a:cubicBezTo>
                      <a:pt x="303" y="311"/>
                      <a:pt x="266" y="351"/>
                      <a:pt x="288" y="389"/>
                    </a:cubicBezTo>
                    <a:cubicBezTo>
                      <a:pt x="292" y="396"/>
                      <a:pt x="304" y="394"/>
                      <a:pt x="312" y="397"/>
                    </a:cubicBezTo>
                    <a:cubicBezTo>
                      <a:pt x="327" y="440"/>
                      <a:pt x="330" y="445"/>
                      <a:pt x="377" y="454"/>
                    </a:cubicBezTo>
                    <a:cubicBezTo>
                      <a:pt x="404" y="451"/>
                      <a:pt x="432" y="452"/>
                      <a:pt x="459" y="446"/>
                    </a:cubicBezTo>
                    <a:cubicBezTo>
                      <a:pt x="468" y="444"/>
                      <a:pt x="481" y="439"/>
                      <a:pt x="483" y="430"/>
                    </a:cubicBezTo>
                    <a:cubicBezTo>
                      <a:pt x="487" y="410"/>
                      <a:pt x="479" y="339"/>
                      <a:pt x="450" y="324"/>
                    </a:cubicBezTo>
                    <a:cubicBezTo>
                      <a:pt x="435" y="316"/>
                      <a:pt x="402" y="308"/>
                      <a:pt x="402" y="308"/>
                    </a:cubicBezTo>
                    <a:cubicBezTo>
                      <a:pt x="387" y="262"/>
                      <a:pt x="393" y="305"/>
                      <a:pt x="418" y="259"/>
                    </a:cubicBezTo>
                    <a:cubicBezTo>
                      <a:pt x="426" y="244"/>
                      <a:pt x="429" y="227"/>
                      <a:pt x="434" y="211"/>
                    </a:cubicBezTo>
                    <a:cubicBezTo>
                      <a:pt x="437" y="203"/>
                      <a:pt x="442" y="186"/>
                      <a:pt x="442" y="186"/>
                    </a:cubicBezTo>
                    <a:cubicBezTo>
                      <a:pt x="448" y="192"/>
                      <a:pt x="451" y="203"/>
                      <a:pt x="459" y="203"/>
                    </a:cubicBezTo>
                    <a:cubicBezTo>
                      <a:pt x="489" y="203"/>
                      <a:pt x="469" y="137"/>
                      <a:pt x="459" y="130"/>
                    </a:cubicBezTo>
                    <a:cubicBezTo>
                      <a:pt x="433" y="112"/>
                      <a:pt x="377" y="103"/>
                      <a:pt x="345" y="97"/>
                    </a:cubicBezTo>
                    <a:cubicBezTo>
                      <a:pt x="310" y="74"/>
                      <a:pt x="280" y="30"/>
                      <a:pt x="239" y="16"/>
                    </a:cubicBezTo>
                    <a:cubicBezTo>
                      <a:pt x="223" y="11"/>
                      <a:pt x="191" y="0"/>
                      <a:pt x="191" y="0"/>
                    </a:cubicBezTo>
                    <a:cubicBezTo>
                      <a:pt x="143" y="15"/>
                      <a:pt x="145" y="21"/>
                      <a:pt x="166" y="65"/>
                    </a:cubicBezTo>
                    <a:close/>
                  </a:path>
                </a:pathLst>
              </a:custGeom>
              <a:solidFill>
                <a:srgbClr val="3366FF">
                  <a:alpha val="49019"/>
                </a:srgbClr>
              </a:solidFill>
              <a:ln w="3175">
                <a:solidFill>
                  <a:schemeClr val="tx1"/>
                </a:solidFill>
                <a:round/>
                <a:headEnd/>
                <a:tailEnd/>
              </a:ln>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endParaRPr lang="en-US" altLang="en-US"/>
              </a:p>
            </p:txBody>
          </p:sp>
        </p:grpSp>
        <p:sp>
          <p:nvSpPr>
            <p:cNvPr id="14359" name="Text Box 104"/>
            <p:cNvSpPr txBox="1">
              <a:spLocks noChangeArrowheads="1"/>
            </p:cNvSpPr>
            <p:nvPr/>
          </p:nvSpPr>
          <p:spPr bwMode="auto">
            <a:xfrm>
              <a:off x="1184" y="3287"/>
              <a:ext cx="11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1800">
                  <a:solidFill>
                    <a:srgbClr val="008000"/>
                  </a:solidFill>
                </a:rPr>
                <a:t>Nascent mRNA</a:t>
              </a:r>
            </a:p>
          </p:txBody>
        </p:sp>
      </p:grpSp>
      <p:grpSp>
        <p:nvGrpSpPr>
          <p:cNvPr id="19" name="Group 109"/>
          <p:cNvGrpSpPr>
            <a:grpSpLocks/>
          </p:cNvGrpSpPr>
          <p:nvPr/>
        </p:nvGrpSpPr>
        <p:grpSpPr bwMode="auto">
          <a:xfrm>
            <a:off x="5597525" y="1263650"/>
            <a:ext cx="3505200" cy="2803525"/>
            <a:chOff x="3782" y="788"/>
            <a:chExt cx="2208" cy="1766"/>
          </a:xfrm>
        </p:grpSpPr>
        <p:sp>
          <p:nvSpPr>
            <p:cNvPr id="14355" name="Text Box 107"/>
            <p:cNvSpPr txBox="1">
              <a:spLocks noChangeArrowheads="1"/>
            </p:cNvSpPr>
            <p:nvPr/>
          </p:nvSpPr>
          <p:spPr bwMode="auto">
            <a:xfrm>
              <a:off x="3782" y="788"/>
              <a:ext cx="220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a:t>Key points to be discussed</a:t>
              </a:r>
            </a:p>
          </p:txBody>
        </p:sp>
        <p:sp>
          <p:nvSpPr>
            <p:cNvPr id="14356" name="Text Box 108"/>
            <p:cNvSpPr txBox="1">
              <a:spLocks noChangeArrowheads="1"/>
            </p:cNvSpPr>
            <p:nvPr/>
          </p:nvSpPr>
          <p:spPr bwMode="auto">
            <a:xfrm>
              <a:off x="3782" y="1139"/>
              <a:ext cx="1629" cy="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buFontTx/>
                <a:buAutoNum type="arabicPeriod"/>
              </a:pPr>
              <a:r>
                <a:rPr lang="en-US" altLang="en-US" sz="2000"/>
                <a:t>Promoter</a:t>
              </a:r>
            </a:p>
            <a:p>
              <a:pPr eaLnBrk="1" hangingPunct="1">
                <a:buFontTx/>
                <a:buAutoNum type="arabicPeriod"/>
              </a:pPr>
              <a:endParaRPr lang="en-US" altLang="en-US" sz="2000"/>
            </a:p>
            <a:p>
              <a:pPr eaLnBrk="1" hangingPunct="1">
                <a:buFontTx/>
                <a:buAutoNum type="arabicPeriod"/>
              </a:pPr>
              <a:r>
                <a:rPr lang="en-US" altLang="en-US" sz="2000"/>
                <a:t>RNA Polymerase</a:t>
              </a:r>
            </a:p>
            <a:p>
              <a:pPr eaLnBrk="1" hangingPunct="1">
                <a:buFontTx/>
                <a:buAutoNum type="arabicPeriod"/>
              </a:pPr>
              <a:endParaRPr lang="en-US" altLang="en-US" sz="2000"/>
            </a:p>
            <a:p>
              <a:pPr eaLnBrk="1" hangingPunct="1">
                <a:buFontTx/>
                <a:buAutoNum type="arabicPeriod"/>
              </a:pPr>
              <a:r>
                <a:rPr lang="en-US" altLang="en-US" sz="2000"/>
                <a:t>RNA synthesis</a:t>
              </a:r>
            </a:p>
            <a:p>
              <a:pPr eaLnBrk="1" hangingPunct="1">
                <a:buFontTx/>
                <a:buAutoNum type="arabicPeriod"/>
              </a:pPr>
              <a:endParaRPr lang="en-US" altLang="en-US" sz="2000"/>
            </a:p>
            <a:p>
              <a:pPr eaLnBrk="1" hangingPunct="1">
                <a:buFontTx/>
                <a:buAutoNum type="arabicPeriod"/>
              </a:pPr>
              <a:r>
                <a:rPr lang="en-US" altLang="en-US" sz="2000"/>
                <a:t>Termination</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9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9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84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9" presetClass="path" presetSubtype="0" accel="50000" decel="50000" fill="hold" grpId="1" nodeType="clickEffect">
                                  <p:stCondLst>
                                    <p:cond delay="0"/>
                                  </p:stCondLst>
                                  <p:childTnLst>
                                    <p:animMotion origin="layout" path="M -3.61111E-6 7.03053E-7 L 0.10921 0.05365 " pathEditMode="relative" rAng="0" ptsTypes="AA">
                                      <p:cBhvr>
                                        <p:cTn id="20" dur="1000" fill="hold"/>
                                        <p:tgtEl>
                                          <p:spTgt spid="35918"/>
                                        </p:tgtEl>
                                        <p:attrNameLst>
                                          <p:attrName>ppt_x</p:attrName>
                                          <p:attrName>ppt_y</p:attrName>
                                        </p:attrNameLst>
                                      </p:cBhvr>
                                      <p:rCtr x="5451" y="2683"/>
                                    </p:animMotion>
                                  </p:childTnLst>
                                </p:cTn>
                              </p:par>
                              <p:par>
                                <p:cTn id="21" presetID="17" presetClass="entr" presetSubtype="8" fill="hold" grpId="0" nodeType="withEffect">
                                  <p:stCondLst>
                                    <p:cond delay="0"/>
                                  </p:stCondLst>
                                  <p:childTnLst>
                                    <p:set>
                                      <p:cBhvr>
                                        <p:cTn id="22" dur="1" fill="hold">
                                          <p:stCondLst>
                                            <p:cond delay="0"/>
                                          </p:stCondLst>
                                        </p:cTn>
                                        <p:tgtEl>
                                          <p:spTgt spid="35925"/>
                                        </p:tgtEl>
                                        <p:attrNameLst>
                                          <p:attrName>style.visibility</p:attrName>
                                        </p:attrNameLst>
                                      </p:cBhvr>
                                      <p:to>
                                        <p:strVal val="visible"/>
                                      </p:to>
                                    </p:set>
                                    <p:anim calcmode="lin" valueType="num">
                                      <p:cBhvr>
                                        <p:cTn id="23" dur="1000" fill="hold"/>
                                        <p:tgtEl>
                                          <p:spTgt spid="35925"/>
                                        </p:tgtEl>
                                        <p:attrNameLst>
                                          <p:attrName>ppt_x</p:attrName>
                                        </p:attrNameLst>
                                      </p:cBhvr>
                                      <p:tavLst>
                                        <p:tav tm="0">
                                          <p:val>
                                            <p:strVal val="#ppt_x-#ppt_w/2"/>
                                          </p:val>
                                        </p:tav>
                                        <p:tav tm="100000">
                                          <p:val>
                                            <p:strVal val="#ppt_x"/>
                                          </p:val>
                                        </p:tav>
                                      </p:tavLst>
                                    </p:anim>
                                    <p:anim calcmode="lin" valueType="num">
                                      <p:cBhvr>
                                        <p:cTn id="24" dur="1000" fill="hold"/>
                                        <p:tgtEl>
                                          <p:spTgt spid="35925"/>
                                        </p:tgtEl>
                                        <p:attrNameLst>
                                          <p:attrName>ppt_y</p:attrName>
                                        </p:attrNameLst>
                                      </p:cBhvr>
                                      <p:tavLst>
                                        <p:tav tm="0">
                                          <p:val>
                                            <p:strVal val="#ppt_y"/>
                                          </p:val>
                                        </p:tav>
                                        <p:tav tm="100000">
                                          <p:val>
                                            <p:strVal val="#ppt_y"/>
                                          </p:val>
                                        </p:tav>
                                      </p:tavLst>
                                    </p:anim>
                                    <p:anim calcmode="lin" valueType="num">
                                      <p:cBhvr>
                                        <p:cTn id="25" dur="1000" fill="hold"/>
                                        <p:tgtEl>
                                          <p:spTgt spid="35925"/>
                                        </p:tgtEl>
                                        <p:attrNameLst>
                                          <p:attrName>ppt_w</p:attrName>
                                        </p:attrNameLst>
                                      </p:cBhvr>
                                      <p:tavLst>
                                        <p:tav tm="0">
                                          <p:val>
                                            <p:fltVal val="0"/>
                                          </p:val>
                                        </p:tav>
                                        <p:tav tm="100000">
                                          <p:val>
                                            <p:strVal val="#ppt_w"/>
                                          </p:val>
                                        </p:tav>
                                      </p:tavLst>
                                    </p:anim>
                                    <p:anim calcmode="lin" valueType="num">
                                      <p:cBhvr>
                                        <p:cTn id="26" dur="1000" fill="hold"/>
                                        <p:tgtEl>
                                          <p:spTgt spid="35925"/>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9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84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5" grpId="0"/>
      <p:bldP spid="35846" grpId="0"/>
      <p:bldP spid="35918" grpId="0" animBg="1"/>
      <p:bldP spid="35918" grpId="1" animBg="1"/>
      <p:bldP spid="35921" grpId="0"/>
      <p:bldP spid="35925" grpId="0" animBg="1"/>
      <p:bldP spid="35927"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9471</TotalTime>
  <Words>2482</Words>
  <Application>Microsoft Macintosh PowerPoint</Application>
  <PresentationFormat>On-screen Show (4:3)</PresentationFormat>
  <Paragraphs>525</Paragraphs>
  <Slides>48</Slides>
  <Notes>19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6" baseType="lpstr">
      <vt:lpstr>ＭＳ 明朝</vt:lpstr>
      <vt:lpstr>ＭＳ Ｐゴシック</vt:lpstr>
      <vt:lpstr>Arial</vt:lpstr>
      <vt:lpstr>Calibri</vt:lpstr>
      <vt:lpstr>Mangal</vt:lpstr>
      <vt:lpstr>Symbol</vt:lpstr>
      <vt:lpstr>Default Design</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Lac Operon: A Classic Example of Bacterial Gene Expression Control</vt:lpstr>
      <vt:lpstr>PowerPoint Presentation</vt:lpstr>
      <vt:lpstr>Lac repressor is a negative regulator of the Lac operon</vt:lpstr>
      <vt:lpstr>Lactose (Allolactose) Can Displace Lac Repressor From the Operator Site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Resources</vt:lpstr>
    </vt:vector>
  </TitlesOfParts>
  <Compan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Dibyendu</dc:creator>
  <cp:lastModifiedBy>Microsoft Office User</cp:lastModifiedBy>
  <cp:revision>442</cp:revision>
  <cp:lastPrinted>2014-09-15T09:00:27Z</cp:lastPrinted>
  <dcterms:created xsi:type="dcterms:W3CDTF">2014-05-29T19:13:05Z</dcterms:created>
  <dcterms:modified xsi:type="dcterms:W3CDTF">2019-08-07T06:47:26Z</dcterms:modified>
</cp:coreProperties>
</file>